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3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9" r:id="rId2"/>
    <p:sldMasterId id="2147483745" r:id="rId3"/>
    <p:sldMasterId id="2147483781" r:id="rId4"/>
  </p:sldMasterIdLst>
  <p:notesMasterIdLst>
    <p:notesMasterId r:id="rId26"/>
  </p:notesMasterIdLst>
  <p:sldIdLst>
    <p:sldId id="2142532527" r:id="rId5"/>
    <p:sldId id="2142532528" r:id="rId6"/>
    <p:sldId id="5297" r:id="rId7"/>
    <p:sldId id="940" r:id="rId8"/>
    <p:sldId id="2142532500" r:id="rId9"/>
    <p:sldId id="2142532530" r:id="rId10"/>
    <p:sldId id="2142532536" r:id="rId11"/>
    <p:sldId id="2142532531" r:id="rId12"/>
    <p:sldId id="2142532518" r:id="rId13"/>
    <p:sldId id="2142532532" r:id="rId14"/>
    <p:sldId id="2142532508" r:id="rId15"/>
    <p:sldId id="2142532535" r:id="rId16"/>
    <p:sldId id="2142532516" r:id="rId17"/>
    <p:sldId id="2142532524" r:id="rId18"/>
    <p:sldId id="2142532525" r:id="rId19"/>
    <p:sldId id="2142532523" r:id="rId20"/>
    <p:sldId id="2142532509" r:id="rId21"/>
    <p:sldId id="2142532529" r:id="rId22"/>
    <p:sldId id="2142532534" r:id="rId23"/>
    <p:sldId id="2142532537" r:id="rId24"/>
    <p:sldId id="2142532533" r:id="rId2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99"/>
    <p:restoredTop sz="91069"/>
  </p:normalViewPr>
  <p:slideViewPr>
    <p:cSldViewPr snapToGrid="0" snapToObjects="1" showGuides="1">
      <p:cViewPr varScale="1">
        <p:scale>
          <a:sx n="187" d="100"/>
          <a:sy n="187" d="100"/>
        </p:scale>
        <p:origin x="37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80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42892">
              <a:tabLst>
                <a:tab pos="2955057" algn="dec"/>
              </a:tabLst>
              <a:defRPr/>
            </a:pPr>
            <a:endParaRPr lang="en-US" sz="900" dirty="0">
              <a:solidFill>
                <a:schemeClr val="bg2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80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Transformers are gaining a lot of popularity recently for their state-of-the-art performance in a number of </a:t>
            </a:r>
            <a:r>
              <a:rPr lang="en-US" dirty="0" err="1"/>
              <a:t>nlp</a:t>
            </a:r>
            <a:r>
              <a:rPr lang="en-US" dirty="0"/>
              <a:t> tasks. More information on these breakthroughs are in coming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2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58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key component of transformer models is attention. Transformers implement attention in a way that is parallelizable to speed training. Attention layers encode each input token by also examining all words surrounding the token in a sentence, and work particularly well on large sequences. These attention layers are also present in the decoding layers of a transformer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74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Transformers have led to a number of significant advancement in NLP. </a:t>
            </a:r>
          </a:p>
          <a:p>
            <a:endParaRPr lang="en-US" dirty="0"/>
          </a:p>
          <a:p>
            <a:r>
              <a:rPr lang="en-US" dirty="0"/>
              <a:t>Here you can see the accuracy for state-of-the-art models in performing text classification on the GLUE benchmark dataset, which passed even human performance just last summer.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16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area of NLP is being affected. Here you can see how the state-of-the-art has rapidly progressed in the Question Answering domain on some </a:t>
            </a:r>
            <a:r>
              <a:rPr lang="en-US" dirty="0" err="1"/>
              <a:t>SQuAD</a:t>
            </a:r>
            <a:r>
              <a:rPr lang="en-US" dirty="0"/>
              <a:t> benchmarking 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25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evidence that every area of NLP is being affected by transformers. Each dot on this graph represents a different NLP benchmarking task and dataset. The x-axis show various transformer model, and the y-axis show how many of the are outperforming, and sometimes significantly outperforming, humans in NLP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58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section will walk through examples of how the models on the previous slide can be used in a novel way, to classify and generate code of the deep learning frameworks mentioned earlier, TensorFlow and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94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</a:rPr>
              <a:pPr marL="0" marR="0" lvl="0" indent="0" algn="r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564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</a:rPr>
              <a:pPr marL="0" marR="0" lvl="0" indent="0" algn="r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8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</a:rPr>
              <a:pPr marL="0" marR="0" lvl="0" indent="0" algn="r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079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1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27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07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</a:rPr>
              <a:pPr marL="0" marR="0" lvl="0" indent="0" algn="r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053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42892">
              <a:tabLst>
                <a:tab pos="2955057" algn="dec"/>
              </a:tabLst>
              <a:defRPr/>
            </a:pPr>
            <a:endParaRPr lang="en-US" sz="900" dirty="0">
              <a:solidFill>
                <a:schemeClr val="bg2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411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42892">
              <a:tabLst>
                <a:tab pos="2955057" algn="dec"/>
              </a:tabLst>
              <a:defRPr/>
            </a:pPr>
            <a:endParaRPr lang="en-US" sz="900" dirty="0">
              <a:solidFill>
                <a:schemeClr val="bg2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48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42892">
              <a:tabLst>
                <a:tab pos="2955057" algn="dec"/>
              </a:tabLst>
              <a:defRPr/>
            </a:pPr>
            <a:endParaRPr lang="en-US" sz="900" dirty="0">
              <a:solidFill>
                <a:schemeClr val="bg2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09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42892">
              <a:tabLst>
                <a:tab pos="2955057" algn="dec"/>
              </a:tabLst>
              <a:defRPr/>
            </a:pPr>
            <a:endParaRPr lang="en-US" sz="900" dirty="0">
              <a:solidFill>
                <a:schemeClr val="bg2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1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Natural Language Processing (NLP) is a branch of artificial intelligence concerned with understanding natural language </a:t>
            </a:r>
          </a:p>
          <a:p>
            <a:endParaRPr lang="en-US" dirty="0"/>
          </a:p>
          <a:p>
            <a:r>
              <a:rPr lang="en-US" dirty="0"/>
              <a:t>Technology can do this in a number of ways, just some on which are listed on the slide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Multiple Choice -  The model correct selects an answer given multiple options. Guessing the next caption in a video. </a:t>
            </a:r>
          </a:p>
          <a:p>
            <a:r>
              <a:rPr lang="en-US" dirty="0"/>
              <a:t>Next Sentence Prediction - Given two sentences, a mode predicts whether the second came after the first “But the film is a saddening bore. Because I wrote it ten times or more” -&gt; yes</a:t>
            </a:r>
          </a:p>
          <a:p>
            <a:r>
              <a:rPr lang="en-US" dirty="0"/>
              <a:t>Sequence Classification - The model assigns a sequence of text to a particular category. Sentiment analysis</a:t>
            </a:r>
          </a:p>
          <a:p>
            <a:r>
              <a:rPr lang="en-US" dirty="0"/>
              <a:t>Token Classification - Each word (token) is a sequence is classified against a list of options. Part-of-speech tagger</a:t>
            </a:r>
          </a:p>
          <a:p>
            <a:r>
              <a:rPr lang="en-US" dirty="0"/>
              <a:t>Question Answering - Given a paragraph of text, provide an answer to a question illustrating reading comprehension of the paragraph.</a:t>
            </a:r>
          </a:p>
          <a:p>
            <a:r>
              <a:rPr lang="en-US" dirty="0"/>
              <a:t>Text Generation - Given a sequence of text, a model prediction the next sequence(s) Google Search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2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</a:rPr>
              <a:pPr marL="0" marR="0" lvl="0" indent="0" algn="r" defTabSz="1372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960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Data &amp; AI / October 15,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Data &amp; AI / October 15,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2" y="1095310"/>
            <a:ext cx="8541385" cy="32419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16100" y="4718304"/>
            <a:ext cx="914400" cy="201168"/>
          </a:xfrm>
          <a:prstGeom prst="rect">
            <a:avLst/>
          </a:prstGeom>
        </p:spPr>
        <p:txBody>
          <a:bodyPr/>
          <a:lstStyle/>
          <a:p>
            <a:fld id="{4182934D-EE5A-1A4D-ABB7-9A961766DE67}" type="datetime1">
              <a:rPr lang="en-US" noProof="0" smtClean="0"/>
              <a:t>4/10/20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69265" y="4718304"/>
            <a:ext cx="846836" cy="201168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IBM Data &amp; AI / October 15, 2019 / © 2019 IBM Corporation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0188" y="4718304"/>
            <a:ext cx="457200" cy="201168"/>
          </a:xfrm>
          <a:prstGeom prst="rect">
            <a:avLst/>
          </a:prstGeom>
        </p:spPr>
        <p:txBody>
          <a:bodyPr/>
          <a:lstStyle/>
          <a:p>
            <a:fld id="{E4DBDE34-E9B5-E04F-B662-69720E4BCB5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2" y="173736"/>
            <a:ext cx="4474777" cy="9144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475566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642" y="239064"/>
            <a:ext cx="8191500" cy="773113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642" y="1072515"/>
            <a:ext cx="8191500" cy="3373438"/>
          </a:xfrm>
        </p:spPr>
        <p:txBody>
          <a:bodyPr/>
          <a:lstStyle>
            <a:lvl1pPr marL="171450" indent="-171450">
              <a:buFont typeface="Wingdings" charset="2"/>
              <a:buChar char="§"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078904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, title, text, half-image">
  <p:cSld name="1_section, title, text, half-image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0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None/>
              <a:defRPr sz="1425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–"/>
              <a:defRPr sz="1425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425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–"/>
              <a:defRPr sz="1425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»"/>
              <a:defRPr sz="1425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025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025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025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025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40" name="Google Shape;340;p60"/>
          <p:cNvSpPr txBox="1">
            <a:spLocks noGrp="1"/>
          </p:cNvSpPr>
          <p:nvPr>
            <p:ph type="title"/>
          </p:nvPr>
        </p:nvSpPr>
        <p:spPr>
          <a:xfrm>
            <a:off x="228600" y="411480"/>
            <a:ext cx="4114800" cy="64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60"/>
          <p:cNvSpPr txBox="1">
            <a:spLocks noGrp="1"/>
          </p:cNvSpPr>
          <p:nvPr>
            <p:ph type="sldNum" idx="12"/>
          </p:nvPr>
        </p:nvSpPr>
        <p:spPr>
          <a:xfrm>
            <a:off x="6858000" y="4826480"/>
            <a:ext cx="2057400" cy="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2" name="Google Shape;342;p60"/>
          <p:cNvSpPr txBox="1">
            <a:spLocks noGrp="1"/>
          </p:cNvSpPr>
          <p:nvPr>
            <p:ph type="ftr" idx="11"/>
          </p:nvPr>
        </p:nvSpPr>
        <p:spPr>
          <a:xfrm>
            <a:off x="228600" y="4826480"/>
            <a:ext cx="6400800" cy="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r>
              <a:rPr lang="en-US"/>
              <a:t>IBM Data &amp; AI / October 15, 2019 / © 2019 IBM Corporation</a:t>
            </a:r>
            <a:endParaRPr/>
          </a:p>
        </p:txBody>
      </p:sp>
      <p:sp>
        <p:nvSpPr>
          <p:cNvPr id="343" name="Google Shape;343;p60"/>
          <p:cNvSpPr txBox="1">
            <a:spLocks noGrp="1"/>
          </p:cNvSpPr>
          <p:nvPr>
            <p:ph type="body" idx="1"/>
          </p:nvPr>
        </p:nvSpPr>
        <p:spPr>
          <a:xfrm>
            <a:off x="228600" y="201168"/>
            <a:ext cx="4114800" cy="29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 rtl="0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sz="1125"/>
            </a:lvl1pPr>
            <a:lvl2pPr marL="685800" lvl="1" indent="-285750" algn="l" rtl="0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Clr>
                <a:schemeClr val="lt2"/>
              </a:buClr>
              <a:buSzPts val="2400"/>
              <a:buChar char="–"/>
              <a:defRPr/>
            </a:lvl2pPr>
            <a:lvl3pPr marL="1028700" lvl="2" indent="-285750" algn="l" rtl="0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/>
            </a:lvl3pPr>
            <a:lvl4pPr marL="1371600" lvl="3" indent="-285750" algn="l" rtl="0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Clr>
                <a:schemeClr val="lt2"/>
              </a:buClr>
              <a:buSzPts val="2400"/>
              <a:buChar char="–"/>
              <a:defRPr/>
            </a:lvl4pPr>
            <a:lvl5pPr marL="1714500" lvl="4" indent="-285750" algn="l" rtl="0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Clr>
                <a:schemeClr val="lt2"/>
              </a:buClr>
              <a:buSzPts val="2400"/>
              <a:buChar char="»"/>
              <a:defRPr/>
            </a:lvl5pPr>
            <a:lvl6pPr marL="2057400" lvl="5" indent="-285750" algn="l" rtl="0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2400300" lvl="6" indent="-285750" algn="l" rtl="0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2743200" lvl="7" indent="-285750" algn="l" rtl="0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3086100" lvl="8" indent="-285750" algn="l" rtl="0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60"/>
          <p:cNvSpPr txBox="1">
            <a:spLocks noGrp="1"/>
          </p:cNvSpPr>
          <p:nvPr>
            <p:ph type="body" idx="3"/>
          </p:nvPr>
        </p:nvSpPr>
        <p:spPr>
          <a:xfrm>
            <a:off x="228600" y="1097280"/>
            <a:ext cx="4114800" cy="358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 rtl="0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1575"/>
            </a:lvl1pPr>
            <a:lvl2pPr marL="685800" lvl="1" indent="-285750" algn="l" rtl="0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Clr>
                <a:schemeClr val="lt2"/>
              </a:buClr>
              <a:buSzPts val="2400"/>
              <a:buChar char="–"/>
              <a:defRPr/>
            </a:lvl2pPr>
            <a:lvl3pPr marL="1028700" lvl="2" indent="-285750" algn="l" rtl="0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/>
            </a:lvl3pPr>
            <a:lvl4pPr marL="1371600" lvl="3" indent="-285750" algn="l" rtl="0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Clr>
                <a:schemeClr val="lt2"/>
              </a:buClr>
              <a:buSzPts val="2400"/>
              <a:buChar char="–"/>
              <a:defRPr/>
            </a:lvl4pPr>
            <a:lvl5pPr marL="1714500" lvl="4" indent="-285750" algn="l" rtl="0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Clr>
                <a:schemeClr val="lt2"/>
              </a:buClr>
              <a:buSzPts val="2400"/>
              <a:buChar char="»"/>
              <a:defRPr/>
            </a:lvl5pPr>
            <a:lvl6pPr marL="2057400" lvl="5" indent="-285750" algn="l" rtl="0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2400300" lvl="6" indent="-285750" algn="l" rtl="0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2743200" lvl="7" indent="-285750" algn="l" rtl="0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3086100" lvl="8" indent="-285750" algn="l" rtl="0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3053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Data &amp; AI / October 15,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9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9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597362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2" t="28443" r="13568" b="27421"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Data &amp; AI / October 15,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Data &amp; AI / October 15,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Data &amp; AI / October 15,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Data &amp; AI / October 15,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Data &amp; AI / October 15,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Data &amp; AI / October 15,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Data &amp; AI / October 15,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Data &amp; AI / October 15,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Data &amp; AI / October 15,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Data &amp; AI / October 15,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Data &amp; AI / October 15,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Data &amp; AI / October 15,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Data &amp; AI / October 15,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Data &amp; AI / October 15,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Data &amp; AI / October 15,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Data &amp; AI / October 15,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Data &amp; AI / October 15,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Data &amp; AI / October 15,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Data &amp; AI / October 15,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Data &amp; AI / October 15,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Data &amp; AI / October 15,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Data &amp; AI / October 15,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Data &amp; AI / October 15,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Data &amp; AI / October 15,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Data &amp; AI / October 15,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Data &amp; AI / October 15,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9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9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51218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Data &amp; AI / October 15,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Data &amp; AI / October 15,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Data &amp; AI / October 15,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Data &amp; AI / October 15,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Data &amp; AI / October 15,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2" t="28443" r="13568" b="27421"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Data &amp; AI / October 15,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Data &amp; AI / October 15,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Data &amp; AI / October 15,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Data &amp; AI / October 15,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Data &amp; AI / October 15,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Data &amp; AI / October 15,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slideLayout" Target="../slideLayouts/slideLayout71.xml"/><Relationship Id="rId8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9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92.xml"/><Relationship Id="rId34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104.xml"/><Relationship Id="rId38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32" Type="http://schemas.openxmlformats.org/officeDocument/2006/relationships/slideLayout" Target="../slideLayouts/slideLayout103.xml"/><Relationship Id="rId37" Type="http://schemas.openxmlformats.org/officeDocument/2006/relationships/slideLayout" Target="../slideLayouts/slideLayout108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9.xml"/><Relationship Id="rId36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31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101.xml"/><Relationship Id="rId35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3.xml"/><Relationship Id="rId18" Type="http://schemas.openxmlformats.org/officeDocument/2006/relationships/slideLayout" Target="../slideLayouts/slideLayout128.xml"/><Relationship Id="rId26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13.xml"/><Relationship Id="rId21" Type="http://schemas.openxmlformats.org/officeDocument/2006/relationships/slideLayout" Target="../slideLayouts/slideLayout131.xml"/><Relationship Id="rId34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17" Type="http://schemas.openxmlformats.org/officeDocument/2006/relationships/slideLayout" Target="../slideLayouts/slideLayout127.xml"/><Relationship Id="rId25" Type="http://schemas.openxmlformats.org/officeDocument/2006/relationships/slideLayout" Target="../slideLayouts/slideLayout135.xml"/><Relationship Id="rId33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26.xml"/><Relationship Id="rId20" Type="http://schemas.openxmlformats.org/officeDocument/2006/relationships/slideLayout" Target="../slideLayouts/slideLayout130.xml"/><Relationship Id="rId29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24" Type="http://schemas.openxmlformats.org/officeDocument/2006/relationships/slideLayout" Target="../slideLayouts/slideLayout134.xml"/><Relationship Id="rId32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5.xml"/><Relationship Id="rId23" Type="http://schemas.openxmlformats.org/officeDocument/2006/relationships/slideLayout" Target="../slideLayouts/slideLayout133.xml"/><Relationship Id="rId28" Type="http://schemas.openxmlformats.org/officeDocument/2006/relationships/slideLayout" Target="../slideLayouts/slideLayout138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0.xml"/><Relationship Id="rId19" Type="http://schemas.openxmlformats.org/officeDocument/2006/relationships/slideLayout" Target="../slideLayouts/slideLayout129.xml"/><Relationship Id="rId31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4.xml"/><Relationship Id="rId22" Type="http://schemas.openxmlformats.org/officeDocument/2006/relationships/slideLayout" Target="../slideLayouts/slideLayout132.xml"/><Relationship Id="rId27" Type="http://schemas.openxmlformats.org/officeDocument/2006/relationships/slideLayout" Target="../slideLayouts/slideLayout137.xml"/><Relationship Id="rId30" Type="http://schemas.openxmlformats.org/officeDocument/2006/relationships/slideLayout" Target="../slideLayouts/slideLayout140.xml"/><Relationship Id="rId35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1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Data &amp; AI / October 15,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819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822" r:id="rId34"/>
    <p:sldLayoutId id="2147483707" r:id="rId35"/>
    <p:sldLayoutId id="2147483833" r:id="rId36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Data &amp; AI / October 15,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818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823" r:id="rId34"/>
    <p:sldLayoutId id="2147483744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Data &amp; AI / October 15,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824" r:id="rId34"/>
    <p:sldLayoutId id="2147483780" r:id="rId35"/>
    <p:sldLayoutId id="2147483829" r:id="rId36"/>
    <p:sldLayoutId id="2147483830" r:id="rId37"/>
    <p:sldLayoutId id="2147483831" r:id="rId38"/>
    <p:sldLayoutId id="2147483832" r:id="rId39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Data &amp; AI / October 15,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817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25" r:id="rId34"/>
    <p:sldLayoutId id="2147483816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18/11/open-sourcing-bert-state-of-art-pre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5" Type="http://schemas.openxmlformats.org/officeDocument/2006/relationships/hyperlink" Target="http://jalammar.github.io/illustrated-gpt2/" TargetMode="External"/><Relationship Id="rId4" Type="http://schemas.openxmlformats.org/officeDocument/2006/relationships/hyperlink" Target="http://jalammar.github.io/illustrated-transforme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hyperlink" Target="http://interactive-fiction-class.org/" TargetMode="External"/><Relationship Id="rId7" Type="http://schemas.openxmlformats.org/officeDocument/2006/relationships/hyperlink" Target="https://huggingface.co/blog/how-to-generat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tiff"/><Relationship Id="rId5" Type="http://schemas.openxmlformats.org/officeDocument/2006/relationships/hyperlink" Target="https://www.youtube.com/watch?v=A0uBdY4Crlg&amp;t=9s" TargetMode="External"/><Relationship Id="rId4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0ADF88-2CE3-2244-91D6-0E725FABB1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Data &amp; AI / April 16, 2020 / © 2020 IBM Corporation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9102F-E426-5140-A0FA-DFC22583AC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DD7130-156C-3C4A-B188-308E43DF9416}"/>
              </a:ext>
            </a:extLst>
          </p:cNvPr>
          <p:cNvSpPr/>
          <p:nvPr/>
        </p:nvSpPr>
        <p:spPr>
          <a:xfrm>
            <a:off x="645459" y="2052918"/>
            <a:ext cx="1792941" cy="1559858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AB2D1B-C1F3-FE4E-BA05-0F52DB50747E}"/>
              </a:ext>
            </a:extLst>
          </p:cNvPr>
          <p:cNvGrpSpPr/>
          <p:nvPr/>
        </p:nvGrpSpPr>
        <p:grpSpPr>
          <a:xfrm>
            <a:off x="0" y="393353"/>
            <a:ext cx="9144000" cy="4356795"/>
            <a:chOff x="2949388" y="538265"/>
            <a:chExt cx="9144000" cy="43567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98A64D-263A-1844-B5BB-8DD0C401A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171717"/>
                </a:clrFrom>
                <a:clrTo>
                  <a:srgbClr val="17171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49388" y="538265"/>
              <a:ext cx="9144000" cy="435679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406C32B-53B0-3943-9D52-DAA9BBD6AB3F}"/>
                </a:ext>
              </a:extLst>
            </p:cNvPr>
            <p:cNvSpPr/>
            <p:nvPr/>
          </p:nvSpPr>
          <p:spPr>
            <a:xfrm>
              <a:off x="3169023" y="2312895"/>
              <a:ext cx="3294530" cy="21694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FDEB32B-7549-4D4E-8DDF-409AA4C7D274}"/>
                </a:ext>
              </a:extLst>
            </p:cNvPr>
            <p:cNvSpPr/>
            <p:nvPr/>
          </p:nvSpPr>
          <p:spPr>
            <a:xfrm>
              <a:off x="5246594" y="1631933"/>
              <a:ext cx="750794" cy="21694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E7EB856-3409-F944-8192-D77D12D67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171717"/>
              </a:clrFrom>
              <a:clrTo>
                <a:srgbClr val="171717">
                  <a:alpha val="0"/>
                </a:srgbClr>
              </a:clrTo>
            </a:clrChange>
          </a:blip>
          <a:srcRect l="2500" t="7687" r="58529" b="74764"/>
          <a:stretch/>
        </p:blipFill>
        <p:spPr>
          <a:xfrm>
            <a:off x="94129" y="201286"/>
            <a:ext cx="3563471" cy="76460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402C24B-5DA3-9545-BB61-B10BF13F1B00}"/>
              </a:ext>
            </a:extLst>
          </p:cNvPr>
          <p:cNvSpPr/>
          <p:nvPr/>
        </p:nvSpPr>
        <p:spPr>
          <a:xfrm>
            <a:off x="322729" y="965892"/>
            <a:ext cx="3366248" cy="190555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BF9187-1ED2-774E-8567-83EE1DD59AAD}"/>
              </a:ext>
            </a:extLst>
          </p:cNvPr>
          <p:cNvGrpSpPr/>
          <p:nvPr/>
        </p:nvGrpSpPr>
        <p:grpSpPr>
          <a:xfrm>
            <a:off x="0" y="393353"/>
            <a:ext cx="9144000" cy="4356795"/>
            <a:chOff x="2949388" y="538265"/>
            <a:chExt cx="9144000" cy="435679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1A38650-720C-D44D-95FF-CDC35971A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171717"/>
                </a:clrFrom>
                <a:clrTo>
                  <a:srgbClr val="17171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49388" y="538265"/>
              <a:ext cx="9144000" cy="435679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FC741D-7EB7-3C4D-8EAF-BD6207E7EC36}"/>
                </a:ext>
              </a:extLst>
            </p:cNvPr>
            <p:cNvSpPr/>
            <p:nvPr/>
          </p:nvSpPr>
          <p:spPr>
            <a:xfrm>
              <a:off x="3169023" y="2351062"/>
              <a:ext cx="3294530" cy="21694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EF005C-8C0C-1347-B6E2-F3A834591E30}"/>
                </a:ext>
              </a:extLst>
            </p:cNvPr>
            <p:cNvSpPr/>
            <p:nvPr/>
          </p:nvSpPr>
          <p:spPr>
            <a:xfrm>
              <a:off x="5246594" y="1631933"/>
              <a:ext cx="750794" cy="21694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C19069F-F629-0A49-825C-8A546AE9F3D9}"/>
              </a:ext>
            </a:extLst>
          </p:cNvPr>
          <p:cNvSpPr/>
          <p:nvPr/>
        </p:nvSpPr>
        <p:spPr>
          <a:xfrm>
            <a:off x="238685" y="822786"/>
            <a:ext cx="3513044" cy="5604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AF7BE9-16F7-DA40-B3A5-51DEB5E491A4}"/>
              </a:ext>
            </a:extLst>
          </p:cNvPr>
          <p:cNvSpPr txBox="1"/>
          <p:nvPr/>
        </p:nvSpPr>
        <p:spPr>
          <a:xfrm>
            <a:off x="279628" y="2036355"/>
            <a:ext cx="3647515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>
              <a:solidFill>
                <a:schemeClr val="bg2"/>
              </a:solidFill>
            </a:endParaRPr>
          </a:p>
          <a:p>
            <a:r>
              <a:rPr lang="en-US" sz="3200" dirty="0">
                <a:solidFill>
                  <a:schemeClr val="bg2"/>
                </a:solidFill>
                <a:latin typeface="IBM Plex Sans Light" panose="020B0403050203000203" pitchFamily="34" charset="0"/>
              </a:rPr>
              <a:t>Introduction to Modern NLP </a:t>
            </a:r>
          </a:p>
          <a:p>
            <a:r>
              <a:rPr lang="en-US" sz="1600" dirty="0">
                <a:solidFill>
                  <a:schemeClr val="bg2"/>
                </a:solidFill>
                <a:latin typeface="IBM Plex Sans Light" panose="020B0403050203000203" pitchFamily="34" charset="0"/>
              </a:rPr>
              <a:t>with Hugging Face and CORD-19</a:t>
            </a:r>
          </a:p>
          <a:p>
            <a:endParaRPr lang="en-US" sz="900" dirty="0">
              <a:solidFill>
                <a:schemeClr val="bg2"/>
              </a:solidFill>
              <a:latin typeface="IBM Plex Sans Light" panose="020B0403050203000203" pitchFamily="34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IBM Plex Sans Light" panose="020B0403050203000203" pitchFamily="34" charset="0"/>
              </a:rPr>
              <a:t>Nick Acosta</a:t>
            </a:r>
          </a:p>
        </p:txBody>
      </p:sp>
    </p:spTree>
    <p:extLst>
      <p:ext uri="{BB962C8B-B14F-4D97-AF65-F5344CB8AC3E}">
        <p14:creationId xmlns:p14="http://schemas.microsoft.com/office/powerpoint/2010/main" val="196542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3781"/>
            <a:ext cx="5476516" cy="827817"/>
          </a:xfrm>
        </p:spPr>
        <p:txBody>
          <a:bodyPr/>
          <a:lstStyle/>
          <a:p>
            <a:r>
              <a:rPr lang="en-US" dirty="0"/>
              <a:t>Transformers </a:t>
            </a:r>
            <a:r>
              <a:rPr lang="en-US" dirty="0">
                <a:solidFill>
                  <a:schemeClr val="accent4"/>
                </a:solidFill>
              </a:rPr>
              <a:t>the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514127">
              <a:defRPr/>
            </a:pPr>
            <a:fld id="{59395FB3-9C97-154F-86B2-7E381B951268}" type="slidenum">
              <a:rPr lang="en-US">
                <a:latin typeface="IBM Plex Sans Light"/>
              </a:rPr>
              <a:pPr defTabSz="514127">
                <a:defRPr/>
              </a:pPr>
              <a:t>10</a:t>
            </a:fld>
            <a:endParaRPr lang="en-US" dirty="0">
              <a:latin typeface="IBM Plex Sans Ligh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8B3FFF-5FE3-CF4C-817D-ED9322D49CFC}"/>
              </a:ext>
            </a:extLst>
          </p:cNvPr>
          <p:cNvGrpSpPr/>
          <p:nvPr/>
        </p:nvGrpSpPr>
        <p:grpSpPr>
          <a:xfrm>
            <a:off x="2200340" y="633288"/>
            <a:ext cx="4743321" cy="3876924"/>
            <a:chOff x="1739856" y="203781"/>
            <a:chExt cx="5664287" cy="4422671"/>
          </a:xfrm>
        </p:grpSpPr>
        <p:pic>
          <p:nvPicPr>
            <p:cNvPr id="6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7079F23-0AA1-9045-99B2-1CEFD24228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1860"/>
            <a:stretch/>
          </p:blipFill>
          <p:spPr>
            <a:xfrm>
              <a:off x="1739856" y="203781"/>
              <a:ext cx="5664287" cy="933041"/>
            </a:xfrm>
            <a:prstGeom prst="rect">
              <a:avLst/>
            </a:prstGeom>
          </p:spPr>
        </p:pic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E2D8CC7-DF2E-BA41-A900-0330DE5786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1952"/>
            <a:stretch/>
          </p:blipFill>
          <p:spPr>
            <a:xfrm>
              <a:off x="1739856" y="1126401"/>
              <a:ext cx="5664287" cy="3500051"/>
            </a:xfrm>
            <a:prstGeom prst="rect">
              <a:avLst/>
            </a:prstGeom>
          </p:spPr>
        </p:pic>
      </p:grp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7791DC94-6695-EE4B-BCE5-1799A91601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6480"/>
            <a:ext cx="6400800" cy="137160"/>
          </a:xfrm>
        </p:spPr>
        <p:txBody>
          <a:bodyPr/>
          <a:lstStyle/>
          <a:p>
            <a:r>
              <a:rPr lang="en-US" dirty="0"/>
              <a:t>IBM Data &amp; AI / April 16,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80778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047" y="203781"/>
            <a:ext cx="5476516" cy="827817"/>
          </a:xfrm>
        </p:spPr>
        <p:txBody>
          <a:bodyPr/>
          <a:lstStyle/>
          <a:p>
            <a:r>
              <a:rPr lang="en-US" dirty="0"/>
              <a:t>Transformers </a:t>
            </a:r>
            <a:r>
              <a:rPr lang="en-US" dirty="0">
                <a:solidFill>
                  <a:schemeClr val="accent4"/>
                </a:solidFill>
              </a:rPr>
              <a:t>the models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514127">
              <a:defRPr/>
            </a:pPr>
            <a:fld id="{59395FB3-9C97-154F-86B2-7E381B951268}" type="slidenum">
              <a:rPr lang="en-US">
                <a:solidFill>
                  <a:srgbClr val="000000"/>
                </a:solidFill>
                <a:latin typeface="IBM Plex Sans Light"/>
              </a:rPr>
              <a:pPr defTabSz="514127">
                <a:defRPr/>
              </a:pPr>
              <a:t>11</a:t>
            </a:fld>
            <a:endParaRPr lang="en-US" dirty="0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2097B17-F7BF-554D-9ACA-6540E54D3B96}"/>
              </a:ext>
            </a:extLst>
          </p:cNvPr>
          <p:cNvSpPr txBox="1">
            <a:spLocks/>
          </p:cNvSpPr>
          <p:nvPr/>
        </p:nvSpPr>
        <p:spPr>
          <a:xfrm>
            <a:off x="228599" y="699839"/>
            <a:ext cx="8109065" cy="29530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tabLst>
                <a:tab pos="5253435" algn="dec"/>
              </a:tabLst>
              <a:defRPr sz="1867" kern="120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342892">
              <a:tabLst>
                <a:tab pos="2955057" algn="dec"/>
              </a:tabLst>
              <a:defRPr/>
            </a:pPr>
            <a:r>
              <a:rPr lang="en-US" sz="1800" dirty="0">
                <a:solidFill>
                  <a:srgbClr val="1FB3CF"/>
                </a:solidFill>
                <a:ea typeface="+mn-ea"/>
                <a:cs typeface="+mn-cs"/>
              </a:rPr>
              <a:t>State of the art in multiple NLP tasks</a:t>
            </a:r>
          </a:p>
          <a:p>
            <a:pPr defTabSz="342892">
              <a:tabLst>
                <a:tab pos="2955057" algn="dec"/>
              </a:tabLst>
              <a:defRPr/>
            </a:pPr>
            <a:r>
              <a:rPr lang="en-US" sz="1800" dirty="0">
                <a:solidFill>
                  <a:schemeClr val="accent4"/>
                </a:solidFill>
                <a:latin typeface="IBM Plex Sans"/>
              </a:rPr>
              <a:t>Focus on self-attention and multi-headed attention</a:t>
            </a:r>
          </a:p>
          <a:p>
            <a:pPr defTabSz="342892">
              <a:tabLst>
                <a:tab pos="2955057" algn="dec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mixed frontend</a:t>
            </a:r>
          </a:p>
          <a:p>
            <a:pPr defTabSz="342892">
              <a:tabLst>
                <a:tab pos="2955057" algn="dec"/>
              </a:tabLst>
              <a:defRPr/>
            </a:pPr>
            <a:r>
              <a:rPr lang="en-US" sz="1294" dirty="0">
                <a:solidFill>
                  <a:srgbClr val="000000"/>
                </a:solidFill>
                <a:latin typeface="IBM Plex Sans"/>
              </a:rPr>
              <a:t>  </a:t>
            </a:r>
          </a:p>
          <a:p>
            <a:pPr marL="0" lvl="1" indent="0" defTabSz="342892">
              <a:buNone/>
              <a:defRPr/>
            </a:pPr>
            <a:endParaRPr lang="en-US" sz="1050" dirty="0">
              <a:solidFill>
                <a:srgbClr val="000000"/>
              </a:solidFill>
              <a:latin typeface="IBM Plex Sans"/>
            </a:endParaRPr>
          </a:p>
          <a:p>
            <a:pPr defTabSz="342892">
              <a:tabLst>
                <a:tab pos="2952176" algn="dec"/>
              </a:tabLst>
              <a:defRPr/>
            </a:pPr>
            <a:endParaRPr lang="en-US" sz="1050" b="1" dirty="0">
              <a:solidFill>
                <a:srgbClr val="000000"/>
              </a:solidFill>
              <a:latin typeface="IBM Plex Sans"/>
            </a:endParaRPr>
          </a:p>
          <a:p>
            <a:pPr defTabSz="342892">
              <a:tabLst>
                <a:tab pos="2952176" algn="dec"/>
              </a:tabLst>
              <a:defRPr/>
            </a:pPr>
            <a:r>
              <a:rPr lang="en-US" sz="1050" b="1" dirty="0">
                <a:solidFill>
                  <a:srgbClr val="000000"/>
                </a:solidFill>
                <a:latin typeface="IBM Plex Sans"/>
              </a:rPr>
              <a:t>M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2123F95-69B3-BE45-B857-E430325232B1}"/>
              </a:ext>
            </a:extLst>
          </p:cNvPr>
          <p:cNvSpPr txBox="1">
            <a:spLocks/>
          </p:cNvSpPr>
          <p:nvPr/>
        </p:nvSpPr>
        <p:spPr>
          <a:xfrm>
            <a:off x="7010400" y="49788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BE6F14-FF48-0F4F-A8AA-2E3F25371E4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62055BF5-32A0-2F4C-93B2-9F2E16C59E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6480"/>
            <a:ext cx="6400800" cy="137160"/>
          </a:xfrm>
        </p:spPr>
        <p:txBody>
          <a:bodyPr/>
          <a:lstStyle/>
          <a:p>
            <a:r>
              <a:rPr lang="en-US" dirty="0"/>
              <a:t>IBM Data &amp; AI / April 16,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84053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046" y="203782"/>
            <a:ext cx="6068099" cy="1133700"/>
          </a:xfrm>
        </p:spPr>
        <p:txBody>
          <a:bodyPr/>
          <a:lstStyle/>
          <a:p>
            <a:r>
              <a:rPr lang="en-US" dirty="0"/>
              <a:t>Transformers </a:t>
            </a:r>
            <a:r>
              <a:rPr lang="en-US" dirty="0">
                <a:solidFill>
                  <a:schemeClr val="accent4"/>
                </a:solidFill>
              </a:rPr>
              <a:t>Resources</a:t>
            </a:r>
            <a:br>
              <a:rPr lang="en-US" dirty="0">
                <a:solidFill>
                  <a:schemeClr val="accent4"/>
                </a:solidFill>
              </a:rPr>
            </a:br>
            <a:br>
              <a:rPr lang="en-US" dirty="0">
                <a:solidFill>
                  <a:schemeClr val="accent4"/>
                </a:solidFill>
              </a:rPr>
            </a:br>
            <a:endParaRPr lang="en-US" sz="3600" dirty="0">
              <a:latin typeface="IBM Plex Sans Light" panose="020B040305020300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514127">
              <a:defRPr/>
            </a:pPr>
            <a:fld id="{59395FB3-9C97-154F-86B2-7E381B951268}" type="slidenum">
              <a:rPr lang="en-US">
                <a:solidFill>
                  <a:srgbClr val="000000"/>
                </a:solidFill>
                <a:latin typeface="IBM Plex Sans Light"/>
              </a:rPr>
              <a:pPr defTabSz="514127">
                <a:defRPr/>
              </a:pPr>
              <a:t>12</a:t>
            </a:fld>
            <a:endParaRPr lang="en-US" dirty="0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AFAD3E0-DA88-704E-9DDE-5C1194F322B4}"/>
              </a:ext>
            </a:extLst>
          </p:cNvPr>
          <p:cNvSpPr txBox="1">
            <a:spLocks/>
          </p:cNvSpPr>
          <p:nvPr/>
        </p:nvSpPr>
        <p:spPr>
          <a:xfrm>
            <a:off x="7010400" y="49788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BE6F14-FF48-0F4F-A8AA-2E3F25371E4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B615C04-FFA9-7A4F-A762-39CCE588C446}"/>
              </a:ext>
            </a:extLst>
          </p:cNvPr>
          <p:cNvSpPr txBox="1">
            <a:spLocks/>
          </p:cNvSpPr>
          <p:nvPr/>
        </p:nvSpPr>
        <p:spPr>
          <a:xfrm>
            <a:off x="203047" y="776310"/>
            <a:ext cx="5476516" cy="8278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FD7229F-0FAF-7F41-B011-41E5BBE9218A}"/>
              </a:ext>
            </a:extLst>
          </p:cNvPr>
          <p:cNvSpPr txBox="1">
            <a:spLocks/>
          </p:cNvSpPr>
          <p:nvPr/>
        </p:nvSpPr>
        <p:spPr>
          <a:xfrm>
            <a:off x="1833742" y="1697152"/>
            <a:ext cx="5476516" cy="17491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solidFill>
                  <a:schemeClr val="accent4"/>
                </a:solidFill>
                <a:hlinkClick r:id="rId3"/>
              </a:rPr>
              <a:t>BERT Introduction</a:t>
            </a:r>
            <a:endParaRPr lang="en-US" dirty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800" dirty="0">
                <a:solidFill>
                  <a:schemeClr val="accent4"/>
                </a:solidFill>
                <a:hlinkClick r:id="rId4"/>
              </a:rPr>
              <a:t>The Illustrated Transformer</a:t>
            </a:r>
            <a:endParaRPr lang="en-US" sz="2800" dirty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4000" dirty="0">
                <a:latin typeface="IBM Plex Sans Light" panose="020B0403050203000203" pitchFamily="34" charset="0"/>
                <a:hlinkClick r:id="rId5"/>
              </a:rPr>
              <a:t>The Illustrated GPT-2</a:t>
            </a:r>
            <a:endParaRPr lang="en-US" sz="4000" dirty="0">
              <a:solidFill>
                <a:schemeClr val="accent4"/>
              </a:solidFill>
            </a:endParaRP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43F4ABCD-EAD9-D647-BC10-6A387D08D4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6480"/>
            <a:ext cx="6400800" cy="137160"/>
          </a:xfrm>
        </p:spPr>
        <p:txBody>
          <a:bodyPr/>
          <a:lstStyle/>
          <a:p>
            <a:r>
              <a:rPr lang="en-US" dirty="0"/>
              <a:t>IBM Data &amp; AI / April 16,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16646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046" y="203781"/>
            <a:ext cx="6654953" cy="827817"/>
          </a:xfrm>
        </p:spPr>
        <p:txBody>
          <a:bodyPr/>
          <a:lstStyle/>
          <a:p>
            <a:r>
              <a:rPr lang="en-US" dirty="0"/>
              <a:t>Self attention and multiheaded attention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514127">
              <a:defRPr/>
            </a:pPr>
            <a:fld id="{59395FB3-9C97-154F-86B2-7E381B951268}" type="slidenum">
              <a:rPr lang="en-US">
                <a:solidFill>
                  <a:srgbClr val="000000"/>
                </a:solidFill>
                <a:latin typeface="IBM Plex Sans Light"/>
              </a:rPr>
              <a:pPr defTabSz="514127">
                <a:defRPr/>
              </a:pPr>
              <a:t>13</a:t>
            </a:fld>
            <a:endParaRPr lang="en-US" dirty="0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AFAD3E0-DA88-704E-9DDE-5C1194F322B4}"/>
              </a:ext>
            </a:extLst>
          </p:cNvPr>
          <p:cNvSpPr txBox="1">
            <a:spLocks/>
          </p:cNvSpPr>
          <p:nvPr/>
        </p:nvSpPr>
        <p:spPr>
          <a:xfrm>
            <a:off x="7010400" y="49788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BE6F14-FF48-0F4F-A8AA-2E3F25371E4A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B84BE7-20B0-E74E-B4D5-8B0D0821C956}"/>
              </a:ext>
            </a:extLst>
          </p:cNvPr>
          <p:cNvGrpSpPr/>
          <p:nvPr/>
        </p:nvGrpSpPr>
        <p:grpSpPr>
          <a:xfrm>
            <a:off x="1561668" y="1304332"/>
            <a:ext cx="6020665" cy="2534836"/>
            <a:chOff x="420752" y="1138781"/>
            <a:chExt cx="7782940" cy="3076574"/>
          </a:xfrm>
        </p:grpSpPr>
        <p:pic>
          <p:nvPicPr>
            <p:cNvPr id="8" name="Picture 7" descr="A close up of a map&#10;&#10;Description automatically generated">
              <a:extLst>
                <a:ext uri="{FF2B5EF4-FFF2-40B4-BE49-F238E27FC236}">
                  <a16:creationId xmlns:a16="http://schemas.microsoft.com/office/drawing/2014/main" id="{5C7738B0-880C-FB45-818A-090161DA3A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27"/>
            <a:stretch/>
          </p:blipFill>
          <p:spPr>
            <a:xfrm>
              <a:off x="4663239" y="1138782"/>
              <a:ext cx="3540453" cy="3076573"/>
            </a:xfrm>
            <a:prstGeom prst="rect">
              <a:avLst/>
            </a:prstGeom>
          </p:spPr>
        </p:pic>
        <p:pic>
          <p:nvPicPr>
            <p:cNvPr id="10" name="Picture 9" descr="A close up of a map&#10;&#10;Description automatically generated">
              <a:extLst>
                <a:ext uri="{FF2B5EF4-FFF2-40B4-BE49-F238E27FC236}">
                  <a16:creationId xmlns:a16="http://schemas.microsoft.com/office/drawing/2014/main" id="{4BBF290A-4823-AC47-8CA3-B687A0289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24" r="3506"/>
            <a:stretch/>
          </p:blipFill>
          <p:spPr>
            <a:xfrm>
              <a:off x="420752" y="1138781"/>
              <a:ext cx="3540453" cy="3076573"/>
            </a:xfrm>
            <a:prstGeom prst="rect">
              <a:avLst/>
            </a:prstGeom>
          </p:spPr>
        </p:pic>
      </p:grp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16637A09-2B82-D54B-AE04-E6B343B837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6480"/>
            <a:ext cx="6400800" cy="137160"/>
          </a:xfrm>
        </p:spPr>
        <p:txBody>
          <a:bodyPr/>
          <a:lstStyle/>
          <a:p>
            <a:r>
              <a:rPr lang="en-US" dirty="0"/>
              <a:t>IBM Data &amp; AI / April 16,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68101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047" y="203781"/>
            <a:ext cx="5476516" cy="82781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Transformers</a:t>
            </a:r>
            <a:r>
              <a:rPr lang="en-US" dirty="0"/>
              <a:t> Results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514127">
              <a:defRPr/>
            </a:pPr>
            <a:fld id="{59395FB3-9C97-154F-86B2-7E381B951268}" type="slidenum">
              <a:rPr lang="en-US">
                <a:solidFill>
                  <a:srgbClr val="000000"/>
                </a:solidFill>
                <a:latin typeface="IBM Plex Sans Light"/>
              </a:rPr>
              <a:pPr defTabSz="514127">
                <a:defRPr/>
              </a:pPr>
              <a:t>14</a:t>
            </a:fld>
            <a:endParaRPr lang="en-US" dirty="0">
              <a:solidFill>
                <a:srgbClr val="000000"/>
              </a:solidFill>
              <a:latin typeface="IBM Plex Sans Light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688731-76F3-1C4D-9C89-7C7F0EF1E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476" y="727332"/>
            <a:ext cx="4801048" cy="3688836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682312D-2A59-B440-B54A-079471EC6E23}"/>
              </a:ext>
            </a:extLst>
          </p:cNvPr>
          <p:cNvSpPr txBox="1">
            <a:spLocks/>
          </p:cNvSpPr>
          <p:nvPr/>
        </p:nvSpPr>
        <p:spPr>
          <a:xfrm>
            <a:off x="7010400" y="49788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BE6F14-FF48-0F4F-A8AA-2E3F25371E4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ABB0CA51-8B4B-3546-8D15-737B243872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6480"/>
            <a:ext cx="6400800" cy="137160"/>
          </a:xfrm>
        </p:spPr>
        <p:txBody>
          <a:bodyPr/>
          <a:lstStyle/>
          <a:p>
            <a:r>
              <a:rPr lang="en-US" dirty="0"/>
              <a:t>IBM Data &amp; AI / April 16,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2006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047" y="203781"/>
            <a:ext cx="5476516" cy="82781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Transformers</a:t>
            </a:r>
            <a:r>
              <a:rPr lang="en-US" dirty="0"/>
              <a:t> Results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514127">
              <a:defRPr/>
            </a:pPr>
            <a:fld id="{59395FB3-9C97-154F-86B2-7E381B951268}" type="slidenum">
              <a:rPr lang="en-US">
                <a:solidFill>
                  <a:srgbClr val="000000"/>
                </a:solidFill>
                <a:latin typeface="IBM Plex Sans Light"/>
              </a:rPr>
              <a:pPr defTabSz="514127">
                <a:defRPr/>
              </a:pPr>
              <a:t>15</a:t>
            </a:fld>
            <a:endParaRPr lang="en-US" dirty="0">
              <a:solidFill>
                <a:srgbClr val="000000"/>
              </a:solidFill>
              <a:latin typeface="IBM Plex Sans Light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104B1CD-90CB-D541-95C3-F2714044D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222" y="694742"/>
            <a:ext cx="4749557" cy="3754017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F0C10D5-00B0-BA40-A1BB-CEC408427600}"/>
              </a:ext>
            </a:extLst>
          </p:cNvPr>
          <p:cNvSpPr txBox="1">
            <a:spLocks/>
          </p:cNvSpPr>
          <p:nvPr/>
        </p:nvSpPr>
        <p:spPr>
          <a:xfrm>
            <a:off x="7010400" y="49788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BE6F14-FF48-0F4F-A8AA-2E3F25371E4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02018F0E-02F7-4547-8AAC-9C0D8B1657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6480"/>
            <a:ext cx="6400800" cy="137160"/>
          </a:xfrm>
        </p:spPr>
        <p:txBody>
          <a:bodyPr/>
          <a:lstStyle/>
          <a:p>
            <a:r>
              <a:rPr lang="en-US" dirty="0"/>
              <a:t>IBM Data &amp; AI / April 16,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15090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047" y="203781"/>
            <a:ext cx="5476516" cy="82781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Transformers</a:t>
            </a:r>
            <a:r>
              <a:rPr lang="en-US" dirty="0"/>
              <a:t> Results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514127">
              <a:defRPr/>
            </a:pPr>
            <a:fld id="{59395FB3-9C97-154F-86B2-7E381B951268}" type="slidenum">
              <a:rPr lang="en-US">
                <a:solidFill>
                  <a:srgbClr val="000000"/>
                </a:solidFill>
                <a:latin typeface="IBM Plex Sans Light"/>
              </a:rPr>
              <a:pPr defTabSz="514127">
                <a:defRPr/>
              </a:pPr>
              <a:t>16</a:t>
            </a:fld>
            <a:endParaRPr lang="en-US" dirty="0">
              <a:solidFill>
                <a:srgbClr val="000000"/>
              </a:solidFill>
              <a:latin typeface="IBM Plex Sans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225D23-033E-E546-AD23-77B9CB5EF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00" y="1095896"/>
            <a:ext cx="7290601" cy="2951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AF55244-371F-3E4E-95D0-0373FCC2967F}"/>
              </a:ext>
            </a:extLst>
          </p:cNvPr>
          <p:cNvSpPr txBox="1">
            <a:spLocks/>
          </p:cNvSpPr>
          <p:nvPr/>
        </p:nvSpPr>
        <p:spPr>
          <a:xfrm>
            <a:off x="7010400" y="49788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BDA3943F-1FF4-E145-88D2-01D4DEBDF8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6480"/>
            <a:ext cx="6400800" cy="137160"/>
          </a:xfrm>
        </p:spPr>
        <p:txBody>
          <a:bodyPr/>
          <a:lstStyle/>
          <a:p>
            <a:r>
              <a:rPr lang="en-US" dirty="0"/>
              <a:t>IBM Data &amp; AI / April 16,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05845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047" y="203781"/>
            <a:ext cx="5476516" cy="82781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Lab</a:t>
            </a:r>
            <a:r>
              <a:rPr lang="en-US" dirty="0"/>
              <a:t> 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514127">
              <a:defRPr/>
            </a:pPr>
            <a:fld id="{59395FB3-9C97-154F-86B2-7E381B951268}" type="slidenum">
              <a:rPr lang="en-US">
                <a:solidFill>
                  <a:srgbClr val="000000"/>
                </a:solidFill>
                <a:latin typeface="IBM Plex Sans Light"/>
              </a:rPr>
              <a:pPr defTabSz="514127">
                <a:defRPr/>
              </a:pPr>
              <a:t>17</a:t>
            </a:fld>
            <a:endParaRPr lang="en-US" dirty="0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315AAF6-45F8-8845-A4A0-7659261CE8E0}"/>
              </a:ext>
            </a:extLst>
          </p:cNvPr>
          <p:cNvSpPr txBox="1">
            <a:spLocks/>
          </p:cNvSpPr>
          <p:nvPr/>
        </p:nvSpPr>
        <p:spPr>
          <a:xfrm>
            <a:off x="7010400" y="49788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79BB0645-1329-E448-8177-A7B342E958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6480"/>
            <a:ext cx="6400800" cy="137160"/>
          </a:xfrm>
        </p:spPr>
        <p:txBody>
          <a:bodyPr/>
          <a:lstStyle/>
          <a:p>
            <a:r>
              <a:rPr lang="en-US" dirty="0"/>
              <a:t>IBM Data &amp; AI / April 16,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57521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457950" y="4233863"/>
            <a:ext cx="1371549" cy="12501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514350" rtl="0" eaLnBrk="1" latinLnBrk="0" hangingPunct="1">
              <a:defRPr sz="4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127"/>
            <a:fld id="{59395FB3-9C97-154F-86B2-7E381B951268}" type="slidenum">
              <a:rPr lang="en-US" smtClean="0"/>
              <a:pPr defTabSz="514127"/>
              <a:t>18</a:t>
            </a:fld>
            <a:endParaRPr lang="en-US" dirty="0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1A0A1BF-2E9A-D54E-A8B6-3A08F2B11A36}"/>
              </a:ext>
            </a:extLst>
          </p:cNvPr>
          <p:cNvSpPr txBox="1">
            <a:spLocks/>
          </p:cNvSpPr>
          <p:nvPr/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FC859C-0410-E54E-91B5-CD21DD6AB64D}"/>
              </a:ext>
            </a:extLst>
          </p:cNvPr>
          <p:cNvSpPr txBox="1">
            <a:spLocks/>
          </p:cNvSpPr>
          <p:nvPr/>
        </p:nvSpPr>
        <p:spPr>
          <a:xfrm>
            <a:off x="672671" y="3530098"/>
            <a:ext cx="1702657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800" dirty="0"/>
              <a:t>Daphne Ippolito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3F1C7B76-2499-8E4F-8AD6-61892F654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1936750"/>
            <a:ext cx="1270001" cy="1270001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EA8EC7A7-5559-6445-9CA8-3312DC1E3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000" y="1936750"/>
            <a:ext cx="1270000" cy="1270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3C4B982-1E23-FA44-A841-B6B0E7BC7ABA}"/>
              </a:ext>
            </a:extLst>
          </p:cNvPr>
          <p:cNvSpPr txBox="1">
            <a:spLocks/>
          </p:cNvSpPr>
          <p:nvPr/>
        </p:nvSpPr>
        <p:spPr>
          <a:xfrm>
            <a:off x="6646905" y="3530098"/>
            <a:ext cx="1898565" cy="3004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800" dirty="0"/>
              <a:t>Patrick von Platen</a:t>
            </a:r>
            <a:endParaRPr lang="en-US" dirty="0"/>
          </a:p>
        </p:txBody>
      </p:sp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004D31A9-8D2F-A24A-8539-3284D67607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1936750"/>
            <a:ext cx="1270000" cy="1270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B845CBD-6066-2A4B-9D30-B9ADCDA2BC09}"/>
              </a:ext>
            </a:extLst>
          </p:cNvPr>
          <p:cNvSpPr txBox="1">
            <a:spLocks/>
          </p:cNvSpPr>
          <p:nvPr/>
        </p:nvSpPr>
        <p:spPr>
          <a:xfrm>
            <a:off x="4013371" y="3530098"/>
            <a:ext cx="1117257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800" dirty="0"/>
              <a:t>Denny Lee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66E4CF0-FB7B-E84E-A621-F3C448FD6798}"/>
              </a:ext>
            </a:extLst>
          </p:cNvPr>
          <p:cNvSpPr txBox="1">
            <a:spLocks/>
          </p:cNvSpPr>
          <p:nvPr/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IBM Data &amp; AI / April 16,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73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Disclaimer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457950" y="4233863"/>
            <a:ext cx="1371549" cy="12501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514350" rtl="0" eaLnBrk="1" latinLnBrk="0" hangingPunct="1">
              <a:defRPr sz="4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127"/>
            <a:fld id="{59395FB3-9C97-154F-86B2-7E381B951268}" type="slidenum">
              <a:rPr lang="en-US" smtClean="0"/>
              <a:pPr defTabSz="514127"/>
              <a:t>19</a:t>
            </a:fld>
            <a:endParaRPr lang="en-US" dirty="0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1A0A1BF-2E9A-D54E-A8B6-3A08F2B11A36}"/>
              </a:ext>
            </a:extLst>
          </p:cNvPr>
          <p:cNvSpPr txBox="1">
            <a:spLocks/>
          </p:cNvSpPr>
          <p:nvPr/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6FA1314-044C-8E46-AA5D-453A38736749}"/>
              </a:ext>
            </a:extLst>
          </p:cNvPr>
          <p:cNvSpPr txBox="1">
            <a:spLocks/>
          </p:cNvSpPr>
          <p:nvPr/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IBM Data &amp; AI / April 16,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283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start…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457950" y="4233863"/>
            <a:ext cx="1371549" cy="12501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514350" rtl="0" eaLnBrk="1" latinLnBrk="0" hangingPunct="1">
              <a:defRPr sz="4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127"/>
            <a:fld id="{59395FB3-9C97-154F-86B2-7E381B951268}" type="slidenum">
              <a:rPr lang="en-US" smtClean="0"/>
              <a:pPr defTabSz="514127"/>
              <a:t>2</a:t>
            </a:fld>
            <a:endParaRPr lang="en-US" dirty="0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1A0A1BF-2E9A-D54E-A8B6-3A08F2B11A36}"/>
              </a:ext>
            </a:extLst>
          </p:cNvPr>
          <p:cNvSpPr txBox="1">
            <a:spLocks/>
          </p:cNvSpPr>
          <p:nvPr/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5EA25682-5D55-BF40-91B6-A8803D71DF9C}"/>
              </a:ext>
            </a:extLst>
          </p:cNvPr>
          <p:cNvSpPr txBox="1">
            <a:spLocks/>
          </p:cNvSpPr>
          <p:nvPr/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IBM Data &amp; AI / April 16,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598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0ADF88-2CE3-2244-91D6-0E725FABB1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Data &amp; AI / April 16, 2020 / © 2020 IBM Corporation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9102F-E426-5140-A0FA-DFC22583AC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20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DD7130-156C-3C4A-B188-308E43DF9416}"/>
              </a:ext>
            </a:extLst>
          </p:cNvPr>
          <p:cNvSpPr/>
          <p:nvPr/>
        </p:nvSpPr>
        <p:spPr>
          <a:xfrm>
            <a:off x="645459" y="2052918"/>
            <a:ext cx="1792941" cy="1559858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AB2D1B-C1F3-FE4E-BA05-0F52DB50747E}"/>
              </a:ext>
            </a:extLst>
          </p:cNvPr>
          <p:cNvGrpSpPr/>
          <p:nvPr/>
        </p:nvGrpSpPr>
        <p:grpSpPr>
          <a:xfrm>
            <a:off x="0" y="393353"/>
            <a:ext cx="9144000" cy="4356795"/>
            <a:chOff x="2949388" y="538265"/>
            <a:chExt cx="9144000" cy="43567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98A64D-263A-1844-B5BB-8DD0C401A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171717"/>
                </a:clrFrom>
                <a:clrTo>
                  <a:srgbClr val="17171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49388" y="538265"/>
              <a:ext cx="9144000" cy="435679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406C32B-53B0-3943-9D52-DAA9BBD6AB3F}"/>
                </a:ext>
              </a:extLst>
            </p:cNvPr>
            <p:cNvSpPr/>
            <p:nvPr/>
          </p:nvSpPr>
          <p:spPr>
            <a:xfrm>
              <a:off x="3169023" y="2312895"/>
              <a:ext cx="3294530" cy="21694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FDEB32B-7549-4D4E-8DDF-409AA4C7D274}"/>
                </a:ext>
              </a:extLst>
            </p:cNvPr>
            <p:cNvSpPr/>
            <p:nvPr/>
          </p:nvSpPr>
          <p:spPr>
            <a:xfrm>
              <a:off x="5246594" y="1631933"/>
              <a:ext cx="750794" cy="21694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E7EB856-3409-F944-8192-D77D12D67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171717"/>
              </a:clrFrom>
              <a:clrTo>
                <a:srgbClr val="171717">
                  <a:alpha val="0"/>
                </a:srgbClr>
              </a:clrTo>
            </a:clrChange>
          </a:blip>
          <a:srcRect l="2500" t="7687" r="58529" b="74764"/>
          <a:stretch/>
        </p:blipFill>
        <p:spPr>
          <a:xfrm>
            <a:off x="94129" y="201286"/>
            <a:ext cx="3563471" cy="76460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402C24B-5DA3-9545-BB61-B10BF13F1B00}"/>
              </a:ext>
            </a:extLst>
          </p:cNvPr>
          <p:cNvSpPr/>
          <p:nvPr/>
        </p:nvSpPr>
        <p:spPr>
          <a:xfrm>
            <a:off x="322729" y="965892"/>
            <a:ext cx="3366248" cy="190555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BF9187-1ED2-774E-8567-83EE1DD59AAD}"/>
              </a:ext>
            </a:extLst>
          </p:cNvPr>
          <p:cNvGrpSpPr/>
          <p:nvPr/>
        </p:nvGrpSpPr>
        <p:grpSpPr>
          <a:xfrm>
            <a:off x="0" y="393353"/>
            <a:ext cx="9144000" cy="4356795"/>
            <a:chOff x="2949388" y="538265"/>
            <a:chExt cx="9144000" cy="435679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1A38650-720C-D44D-95FF-CDC35971A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171717"/>
                </a:clrFrom>
                <a:clrTo>
                  <a:srgbClr val="17171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49388" y="538265"/>
              <a:ext cx="9144000" cy="435679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FC741D-7EB7-3C4D-8EAF-BD6207E7EC36}"/>
                </a:ext>
              </a:extLst>
            </p:cNvPr>
            <p:cNvSpPr/>
            <p:nvPr/>
          </p:nvSpPr>
          <p:spPr>
            <a:xfrm>
              <a:off x="3169023" y="2351062"/>
              <a:ext cx="3294530" cy="21694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EF005C-8C0C-1347-B6E2-F3A834591E30}"/>
                </a:ext>
              </a:extLst>
            </p:cNvPr>
            <p:cNvSpPr/>
            <p:nvPr/>
          </p:nvSpPr>
          <p:spPr>
            <a:xfrm>
              <a:off x="5246594" y="1631933"/>
              <a:ext cx="750794" cy="21694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C19069F-F629-0A49-825C-8A546AE9F3D9}"/>
              </a:ext>
            </a:extLst>
          </p:cNvPr>
          <p:cNvSpPr/>
          <p:nvPr/>
        </p:nvSpPr>
        <p:spPr>
          <a:xfrm>
            <a:off x="238685" y="822786"/>
            <a:ext cx="3513044" cy="5604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AF7BE9-16F7-DA40-B3A5-51DEB5E491A4}"/>
              </a:ext>
            </a:extLst>
          </p:cNvPr>
          <p:cNvSpPr txBox="1"/>
          <p:nvPr/>
        </p:nvSpPr>
        <p:spPr>
          <a:xfrm>
            <a:off x="279628" y="2036355"/>
            <a:ext cx="3647515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>
              <a:solidFill>
                <a:schemeClr val="bg2"/>
              </a:solidFill>
            </a:endParaRPr>
          </a:p>
          <a:p>
            <a:r>
              <a:rPr lang="en-US" sz="3200" dirty="0">
                <a:solidFill>
                  <a:schemeClr val="bg2"/>
                </a:solidFill>
                <a:latin typeface="IBM Plex Sans Light" panose="020B0403050203000203" pitchFamily="34" charset="0"/>
              </a:rPr>
              <a:t>Introduction to Modern NLP </a:t>
            </a:r>
          </a:p>
          <a:p>
            <a:r>
              <a:rPr lang="en-US" sz="1600" dirty="0">
                <a:solidFill>
                  <a:schemeClr val="bg2"/>
                </a:solidFill>
                <a:latin typeface="IBM Plex Sans Light" panose="020B0403050203000203" pitchFamily="34" charset="0"/>
              </a:rPr>
              <a:t>with Hugging Face and CORD-19</a:t>
            </a:r>
          </a:p>
          <a:p>
            <a:endParaRPr lang="en-US" sz="900" dirty="0">
              <a:solidFill>
                <a:schemeClr val="bg2"/>
              </a:solidFill>
              <a:latin typeface="IBM Plex Sans Light" panose="020B0403050203000203" pitchFamily="34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IBM Plex Sans Light" panose="020B0403050203000203" pitchFamily="34" charset="0"/>
              </a:rPr>
              <a:t>Nick Acosta</a:t>
            </a:r>
          </a:p>
          <a:p>
            <a:r>
              <a:rPr lang="en-US" sz="1200" dirty="0">
                <a:solidFill>
                  <a:schemeClr val="bg2"/>
                </a:solidFill>
                <a:latin typeface="IBM Plex Sans Light" panose="020B0403050203000203" pitchFamily="34" charset="0"/>
              </a:rPr>
              <a:t>nacosta@us.ibm.com</a:t>
            </a:r>
          </a:p>
        </p:txBody>
      </p:sp>
    </p:spTree>
    <p:extLst>
      <p:ext uri="{BB962C8B-B14F-4D97-AF65-F5344CB8AC3E}">
        <p14:creationId xmlns:p14="http://schemas.microsoft.com/office/powerpoint/2010/main" val="3391265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0ADF88-2CE3-2244-91D6-0E725FABB1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Data &amp; AI / April 16, 2020 / © 2020 IBM Corporation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9102F-E426-5140-A0FA-DFC22583AC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21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DD7130-156C-3C4A-B188-308E43DF9416}"/>
              </a:ext>
            </a:extLst>
          </p:cNvPr>
          <p:cNvSpPr/>
          <p:nvPr/>
        </p:nvSpPr>
        <p:spPr>
          <a:xfrm>
            <a:off x="645459" y="2052918"/>
            <a:ext cx="1792941" cy="1559858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AB2D1B-C1F3-FE4E-BA05-0F52DB50747E}"/>
              </a:ext>
            </a:extLst>
          </p:cNvPr>
          <p:cNvGrpSpPr/>
          <p:nvPr/>
        </p:nvGrpSpPr>
        <p:grpSpPr>
          <a:xfrm>
            <a:off x="0" y="393353"/>
            <a:ext cx="9144000" cy="4356795"/>
            <a:chOff x="2949388" y="538265"/>
            <a:chExt cx="9144000" cy="43567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98A64D-263A-1844-B5BB-8DD0C401A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171717"/>
                </a:clrFrom>
                <a:clrTo>
                  <a:srgbClr val="17171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49388" y="538265"/>
              <a:ext cx="9144000" cy="435679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406C32B-53B0-3943-9D52-DAA9BBD6AB3F}"/>
                </a:ext>
              </a:extLst>
            </p:cNvPr>
            <p:cNvSpPr/>
            <p:nvPr/>
          </p:nvSpPr>
          <p:spPr>
            <a:xfrm>
              <a:off x="3169023" y="2312895"/>
              <a:ext cx="3294530" cy="21694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FDEB32B-7549-4D4E-8DDF-409AA4C7D274}"/>
                </a:ext>
              </a:extLst>
            </p:cNvPr>
            <p:cNvSpPr/>
            <p:nvPr/>
          </p:nvSpPr>
          <p:spPr>
            <a:xfrm>
              <a:off x="5246594" y="1631933"/>
              <a:ext cx="750794" cy="21694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E7EB856-3409-F944-8192-D77D12D67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171717"/>
              </a:clrFrom>
              <a:clrTo>
                <a:srgbClr val="171717">
                  <a:alpha val="0"/>
                </a:srgbClr>
              </a:clrTo>
            </a:clrChange>
          </a:blip>
          <a:srcRect l="2500" t="7687" r="58529" b="74764"/>
          <a:stretch/>
        </p:blipFill>
        <p:spPr>
          <a:xfrm>
            <a:off x="94129" y="201286"/>
            <a:ext cx="3563471" cy="76460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402C24B-5DA3-9545-BB61-B10BF13F1B00}"/>
              </a:ext>
            </a:extLst>
          </p:cNvPr>
          <p:cNvSpPr/>
          <p:nvPr/>
        </p:nvSpPr>
        <p:spPr>
          <a:xfrm>
            <a:off x="322729" y="965892"/>
            <a:ext cx="3366248" cy="190555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BF9187-1ED2-774E-8567-83EE1DD59AAD}"/>
              </a:ext>
            </a:extLst>
          </p:cNvPr>
          <p:cNvGrpSpPr/>
          <p:nvPr/>
        </p:nvGrpSpPr>
        <p:grpSpPr>
          <a:xfrm>
            <a:off x="0" y="393353"/>
            <a:ext cx="9144000" cy="4356795"/>
            <a:chOff x="2949388" y="538265"/>
            <a:chExt cx="9144000" cy="435679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1A38650-720C-D44D-95FF-CDC35971A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171717"/>
                </a:clrFrom>
                <a:clrTo>
                  <a:srgbClr val="17171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49388" y="538265"/>
              <a:ext cx="9144000" cy="435679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FC741D-7EB7-3C4D-8EAF-BD6207E7EC36}"/>
                </a:ext>
              </a:extLst>
            </p:cNvPr>
            <p:cNvSpPr/>
            <p:nvPr/>
          </p:nvSpPr>
          <p:spPr>
            <a:xfrm>
              <a:off x="3169023" y="2351062"/>
              <a:ext cx="3294530" cy="21694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EF005C-8C0C-1347-B6E2-F3A834591E30}"/>
                </a:ext>
              </a:extLst>
            </p:cNvPr>
            <p:cNvSpPr/>
            <p:nvPr/>
          </p:nvSpPr>
          <p:spPr>
            <a:xfrm>
              <a:off x="5246594" y="1631933"/>
              <a:ext cx="750794" cy="21694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C19069F-F629-0A49-825C-8A546AE9F3D9}"/>
              </a:ext>
            </a:extLst>
          </p:cNvPr>
          <p:cNvSpPr/>
          <p:nvPr/>
        </p:nvSpPr>
        <p:spPr>
          <a:xfrm>
            <a:off x="238685" y="822786"/>
            <a:ext cx="3513044" cy="5604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AF7BE9-16F7-DA40-B3A5-51DEB5E491A4}"/>
              </a:ext>
            </a:extLst>
          </p:cNvPr>
          <p:cNvSpPr txBox="1"/>
          <p:nvPr/>
        </p:nvSpPr>
        <p:spPr>
          <a:xfrm>
            <a:off x="279628" y="2036355"/>
            <a:ext cx="3647515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>
              <a:solidFill>
                <a:schemeClr val="bg2"/>
              </a:solidFill>
            </a:endParaRPr>
          </a:p>
          <a:p>
            <a:r>
              <a:rPr lang="en-US" sz="3200" dirty="0">
                <a:solidFill>
                  <a:schemeClr val="bg2"/>
                </a:solidFill>
                <a:latin typeface="IBM Plex Sans Light" panose="020B0403050203000203" pitchFamily="34" charset="0"/>
              </a:rPr>
              <a:t>Explainable Data Science</a:t>
            </a:r>
          </a:p>
          <a:p>
            <a:r>
              <a:rPr lang="en-US" sz="1600" dirty="0">
                <a:solidFill>
                  <a:schemeClr val="bg2"/>
                </a:solidFill>
                <a:latin typeface="IBM Plex Sans Light" panose="020B0403050203000203" pitchFamily="34" charset="0"/>
              </a:rPr>
              <a:t>with </a:t>
            </a:r>
            <a:r>
              <a:rPr lang="en-US" sz="1600" dirty="0" err="1">
                <a:solidFill>
                  <a:schemeClr val="bg2"/>
                </a:solidFill>
                <a:latin typeface="IBM Plex Sans Light" panose="020B0403050203000203" pitchFamily="34" charset="0"/>
              </a:rPr>
              <a:t>Lale</a:t>
            </a:r>
            <a:r>
              <a:rPr lang="en-US" sz="1600" dirty="0">
                <a:solidFill>
                  <a:schemeClr val="bg2"/>
                </a:solidFill>
                <a:latin typeface="IBM Plex Sans Light" panose="020B0403050203000203" pitchFamily="34" charset="0"/>
              </a:rPr>
              <a:t> and AIX360</a:t>
            </a:r>
          </a:p>
          <a:p>
            <a:endParaRPr lang="en-US" sz="900" dirty="0">
              <a:solidFill>
                <a:schemeClr val="bg2"/>
              </a:solidFill>
              <a:latin typeface="IBM Plex Sans Light" panose="020B0403050203000203" pitchFamily="34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IBM Plex Sans Light" panose="020B0403050203000203" pitchFamily="34" charset="0"/>
              </a:rPr>
              <a:t>Austin </a:t>
            </a:r>
            <a:r>
              <a:rPr lang="en-US" sz="1200" dirty="0" err="1">
                <a:solidFill>
                  <a:schemeClr val="bg2"/>
                </a:solidFill>
                <a:latin typeface="IBM Plex Sans Light" panose="020B0403050203000203" pitchFamily="34" charset="0"/>
              </a:rPr>
              <a:t>Eovito</a:t>
            </a:r>
            <a:endParaRPr lang="en-US" sz="1200" dirty="0">
              <a:solidFill>
                <a:schemeClr val="bg2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401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3781"/>
            <a:ext cx="5476516" cy="82781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Google </a:t>
            </a:r>
            <a:r>
              <a:rPr lang="en-US" dirty="0" err="1"/>
              <a:t>Colab</a:t>
            </a:r>
            <a:r>
              <a:rPr lang="en-US" dirty="0"/>
              <a:t> </a:t>
            </a:r>
            <a:endParaRPr lang="en-US" dirty="0">
              <a:solidFill>
                <a:srgbClr val="0F6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514127">
              <a:defRPr/>
            </a:pPr>
            <a:fld id="{59395FB3-9C97-154F-86B2-7E381B951268}" type="slidenum">
              <a:rPr lang="en-US">
                <a:latin typeface="IBM Plex Sans Light"/>
              </a:rPr>
              <a:pPr defTabSz="514127">
                <a:defRPr/>
              </a:pPr>
              <a:t>3</a:t>
            </a:fld>
            <a:endParaRPr lang="en-US" dirty="0">
              <a:latin typeface="IBM Plex Sans Ligh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43661C-6132-5645-AA24-5743B344B356}"/>
              </a:ext>
            </a:extLst>
          </p:cNvPr>
          <p:cNvSpPr txBox="1">
            <a:spLocks/>
          </p:cNvSpPr>
          <p:nvPr/>
        </p:nvSpPr>
        <p:spPr>
          <a:xfrm>
            <a:off x="1290251" y="2157842"/>
            <a:ext cx="6563499" cy="8278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6000" dirty="0"/>
              <a:t>ibm.biz/LearnAInb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CDCA2DA7-2D5C-D84B-82D4-71D5237B28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6480"/>
            <a:ext cx="6400800" cy="137160"/>
          </a:xfrm>
        </p:spPr>
        <p:txBody>
          <a:bodyPr/>
          <a:lstStyle/>
          <a:p>
            <a:r>
              <a:rPr lang="en-US" dirty="0"/>
              <a:t>IBM Data &amp; AI / April 16,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11261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457950" y="4233863"/>
            <a:ext cx="1371549" cy="12501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514350" rtl="0" eaLnBrk="1" latinLnBrk="0" hangingPunct="1">
              <a:defRPr sz="4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127"/>
            <a:fld id="{59395FB3-9C97-154F-86B2-7E381B951268}" type="slidenum">
              <a:rPr lang="en-US" smtClean="0"/>
              <a:pPr defTabSz="514127"/>
              <a:t>4</a:t>
            </a:fld>
            <a:endParaRPr lang="en-US" dirty="0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5911" y="870333"/>
            <a:ext cx="4114800" cy="3363531"/>
          </a:xfrm>
        </p:spPr>
        <p:txBody>
          <a:bodyPr/>
          <a:lstStyle/>
          <a:p>
            <a:pPr>
              <a:tabLst>
                <a:tab pos="2952176" algn="dec"/>
              </a:tabLst>
            </a:pPr>
            <a:r>
              <a:rPr lang="en-US" b="1" kern="1200" dirty="0">
                <a:latin typeface="IBM Plex Sans"/>
                <a:ea typeface="Arial" charset="0"/>
                <a:cs typeface="Arial" charset="0"/>
              </a:rPr>
              <a:t>Part One – </a:t>
            </a:r>
            <a:r>
              <a:rPr lang="en-US" b="1" kern="1200" dirty="0">
                <a:solidFill>
                  <a:schemeClr val="accent4"/>
                </a:solidFill>
                <a:latin typeface="IBM Plex Sans"/>
                <a:ea typeface="Arial" charset="0"/>
                <a:cs typeface="Arial" charset="0"/>
              </a:rPr>
              <a:t>Introduction		</a:t>
            </a:r>
            <a:r>
              <a:rPr lang="en-US" b="1" dirty="0">
                <a:solidFill>
                  <a:schemeClr val="accent4"/>
                </a:solidFill>
                <a:latin typeface="IBM Plex Sans"/>
              </a:rPr>
              <a:t>    </a:t>
            </a:r>
            <a:r>
              <a:rPr lang="en-US" b="1" kern="1200" dirty="0">
                <a:solidFill>
                  <a:schemeClr val="accent4"/>
                </a:solidFill>
                <a:latin typeface="IBM Plex Sans"/>
                <a:ea typeface="Arial" charset="0"/>
                <a:cs typeface="Arial" charset="0"/>
              </a:rPr>
              <a:t>01</a:t>
            </a:r>
            <a:r>
              <a:rPr lang="en-US" b="1" kern="1200" dirty="0">
                <a:latin typeface="IBM Plex Sans"/>
                <a:ea typeface="Arial" charset="0"/>
                <a:cs typeface="Arial" charset="0"/>
              </a:rPr>
              <a:t>	</a:t>
            </a:r>
          </a:p>
          <a:p>
            <a:pPr>
              <a:tabLst>
                <a:tab pos="2952176" algn="dec"/>
              </a:tabLst>
            </a:pPr>
            <a:r>
              <a:rPr lang="en-US" dirty="0"/>
              <a:t>Setup		    02</a:t>
            </a:r>
          </a:p>
          <a:p>
            <a:pPr>
              <a:tabLst>
                <a:tab pos="2952176" algn="dec"/>
              </a:tabLst>
            </a:pPr>
            <a:r>
              <a:rPr lang="en-US" kern="1200" dirty="0">
                <a:latin typeface="IBM Plex Sans"/>
                <a:ea typeface="Arial" charset="0"/>
                <a:cs typeface="Arial" charset="0"/>
              </a:rPr>
              <a:t>Agenda		    04</a:t>
            </a:r>
          </a:p>
          <a:p>
            <a:pPr>
              <a:tabLst>
                <a:tab pos="2952176" algn="dec"/>
              </a:tabLst>
            </a:pPr>
            <a:r>
              <a:rPr lang="en-US" kern="1200" dirty="0">
                <a:latin typeface="IBM Plex Sans"/>
                <a:ea typeface="Arial" charset="0"/>
                <a:cs typeface="Arial" charset="0"/>
              </a:rPr>
              <a:t>				</a:t>
            </a:r>
          </a:p>
          <a:p>
            <a:pPr>
              <a:tabLst>
                <a:tab pos="2952176" algn="dec"/>
              </a:tabLst>
            </a:pPr>
            <a:endParaRPr lang="en-US" kern="1200" dirty="0">
              <a:latin typeface="IBM Plex Sans"/>
              <a:ea typeface="Arial" charset="0"/>
              <a:cs typeface="Arial" charset="0"/>
            </a:endParaRPr>
          </a:p>
          <a:p>
            <a:pPr>
              <a:tabLst>
                <a:tab pos="2952176" algn="dec"/>
              </a:tabLst>
            </a:pPr>
            <a:r>
              <a:rPr lang="en-US" b="1" kern="1200" dirty="0">
                <a:latin typeface="IBM Plex Sans"/>
                <a:ea typeface="Arial" charset="0"/>
                <a:cs typeface="Arial" charset="0"/>
              </a:rPr>
              <a:t>Part Two - </a:t>
            </a:r>
            <a:r>
              <a:rPr lang="en-US" b="1" dirty="0">
                <a:solidFill>
                  <a:schemeClr val="accent4"/>
                </a:solidFill>
                <a:latin typeface="IBM Plex Sans"/>
              </a:rPr>
              <a:t>CORD-19</a:t>
            </a:r>
            <a:r>
              <a:rPr lang="en-US" b="1" kern="1200" dirty="0">
                <a:solidFill>
                  <a:schemeClr val="accent4"/>
                </a:solidFill>
                <a:latin typeface="IBM Plex Sans"/>
                <a:ea typeface="Arial" charset="0"/>
                <a:cs typeface="Arial" charset="0"/>
              </a:rPr>
              <a:t>		    05</a:t>
            </a:r>
          </a:p>
          <a:p>
            <a:pPr>
              <a:tabLst>
                <a:tab pos="2952176" algn="dec"/>
              </a:tabLst>
            </a:pPr>
            <a:r>
              <a:rPr lang="en-US" dirty="0">
                <a:latin typeface="IBM Plex Sans"/>
              </a:rPr>
              <a:t>Producers and Kaggle competition		    06</a:t>
            </a:r>
            <a:r>
              <a:rPr lang="en-US" b="1" kern="1200" dirty="0">
                <a:latin typeface="IBM Plex Sans"/>
                <a:ea typeface="Arial" charset="0"/>
                <a:cs typeface="Arial" charset="0"/>
              </a:rPr>
              <a:t>	</a:t>
            </a:r>
          </a:p>
          <a:p>
            <a:pPr>
              <a:tabLst>
                <a:tab pos="2952176" algn="dec"/>
              </a:tabLst>
            </a:pPr>
            <a:r>
              <a:rPr lang="en-US" dirty="0">
                <a:latin typeface="IBM Plex Sans"/>
              </a:rPr>
              <a:t>Example	   	    07</a:t>
            </a:r>
            <a:endParaRPr lang="en-US" kern="1200" dirty="0">
              <a:latin typeface="IBM Plex Sans"/>
              <a:ea typeface="Arial" charset="0"/>
              <a:cs typeface="Arial" charset="0"/>
            </a:endParaRPr>
          </a:p>
          <a:p>
            <a:pPr>
              <a:tabLst>
                <a:tab pos="2952176" algn="dec"/>
              </a:tabLst>
            </a:pPr>
            <a:endParaRPr lang="en-US" kern="1200" dirty="0">
              <a:latin typeface="IBM Plex Sans"/>
              <a:ea typeface="Arial" charset="0"/>
              <a:cs typeface="Arial" charset="0"/>
            </a:endParaRPr>
          </a:p>
          <a:p>
            <a:pPr>
              <a:tabLst>
                <a:tab pos="2952176" algn="dec"/>
              </a:tabLst>
            </a:pPr>
            <a:endParaRPr lang="en-US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0077997-33F1-D342-80FC-EFC48BCA50F9}"/>
              </a:ext>
            </a:extLst>
          </p:cNvPr>
          <p:cNvSpPr txBox="1">
            <a:spLocks/>
          </p:cNvSpPr>
          <p:nvPr/>
        </p:nvSpPr>
        <p:spPr>
          <a:xfrm>
            <a:off x="4266282" y="870333"/>
            <a:ext cx="5439578" cy="29530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865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None/>
              <a:tabLst/>
              <a:defRPr sz="1865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268547" indent="0" algn="l" rtl="0" eaLnBrk="1" fontAlgn="base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sz="1865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579387" indent="0" algn="l" rtl="0" eaLnBrk="1" fontAlgn="base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None/>
              <a:tabLst/>
              <a:defRPr sz="1865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841591" indent="0" algn="l" rtl="0" eaLnBrk="1" fontAlgn="base" hangingPunct="1">
              <a:lnSpc>
                <a:spcPct val="100000"/>
              </a:lnSpc>
              <a:spcBef>
                <a:spcPts val="1465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None/>
              <a:tabLst/>
              <a:defRPr sz="1865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109490" indent="-17271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0">
                <a:solidFill>
                  <a:schemeClr val="bg1"/>
                </a:solidFill>
                <a:latin typeface="Arial" charset="0"/>
              </a:defRPr>
            </a:lvl6pPr>
            <a:lvl7pPr marL="2592426" indent="-17271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0">
                <a:solidFill>
                  <a:schemeClr val="bg1"/>
                </a:solidFill>
                <a:latin typeface="Arial" charset="0"/>
              </a:defRPr>
            </a:lvl7pPr>
            <a:lvl8pPr marL="3075363" indent="-17271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0">
                <a:solidFill>
                  <a:schemeClr val="bg1"/>
                </a:solidFill>
                <a:latin typeface="Arial" charset="0"/>
              </a:defRPr>
            </a:lvl8pPr>
            <a:lvl9pPr marL="3558299" indent="-17271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0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  <a:tabLst>
                <a:tab pos="2952176" algn="dec"/>
              </a:tabLst>
            </a:pPr>
            <a:r>
              <a:rPr lang="en-US" sz="1400" b="1" dirty="0">
                <a:solidFill>
                  <a:schemeClr val="bg2"/>
                </a:solidFill>
                <a:latin typeface="IBM Plex Sans"/>
                <a:ea typeface="Arial" charset="0"/>
                <a:cs typeface="Arial" charset="0"/>
              </a:rPr>
              <a:t>Part Three - </a:t>
            </a:r>
            <a:r>
              <a:rPr lang="en-US" sz="1400" b="1" dirty="0">
                <a:solidFill>
                  <a:schemeClr val="accent4"/>
                </a:solidFill>
                <a:latin typeface="IBM Plex Sans"/>
                <a:ea typeface="Arial" charset="0"/>
                <a:cs typeface="Arial" charset="0"/>
              </a:rPr>
              <a:t>Hugging Face			08</a:t>
            </a:r>
            <a:r>
              <a:rPr lang="en-US" sz="1400" b="1" dirty="0">
                <a:solidFill>
                  <a:schemeClr val="bg2"/>
                </a:solidFill>
                <a:latin typeface="IBM Plex Sans"/>
                <a:ea typeface="Arial" charset="0"/>
                <a:cs typeface="Arial" charset="0"/>
              </a:rPr>
              <a:t>	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2952176" algn="dec"/>
              </a:tabLst>
            </a:pPr>
            <a:r>
              <a:rPr lang="en-US" sz="1400" dirty="0">
                <a:solidFill>
                  <a:schemeClr val="bg2"/>
                </a:solidFill>
                <a:latin typeface="IBM Plex Sans"/>
                <a:ea typeface="Arial" charset="0"/>
                <a:cs typeface="Arial" charset="0"/>
              </a:rPr>
              <a:t>NLP			09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2952176" algn="dec"/>
              </a:tabLst>
            </a:pPr>
            <a:r>
              <a:rPr lang="en-US" sz="1400" dirty="0">
                <a:solidFill>
                  <a:schemeClr val="bg2"/>
                </a:solidFill>
                <a:latin typeface="IBM Plex Sans"/>
                <a:ea typeface="Arial" charset="0"/>
                <a:cs typeface="Arial" charset="0"/>
              </a:rPr>
              <a:t>Transformers the library			10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2952176" algn="dec"/>
              </a:tabLst>
            </a:pPr>
            <a:r>
              <a:rPr lang="en-US" sz="1400" dirty="0">
                <a:solidFill>
                  <a:schemeClr val="bg2"/>
                </a:solidFill>
                <a:latin typeface="IBM Plex Sans"/>
                <a:ea typeface="Arial" charset="0"/>
                <a:cs typeface="Arial" charset="0"/>
              </a:rPr>
              <a:t>Transformers the models			11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2952176" algn="dec"/>
              </a:tabLst>
            </a:pPr>
            <a:r>
              <a:rPr lang="en-US" sz="1400" dirty="0">
                <a:solidFill>
                  <a:schemeClr val="bg2"/>
                </a:solidFill>
                <a:latin typeface="IBM Plex Sans"/>
                <a:ea typeface="Arial" charset="0"/>
                <a:cs typeface="Arial" charset="0"/>
              </a:rPr>
              <a:t>			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2952176" algn="dec"/>
              </a:tabLst>
            </a:pPr>
            <a:r>
              <a:rPr lang="en-US" sz="1400" b="1" dirty="0">
                <a:solidFill>
                  <a:schemeClr val="bg2"/>
                </a:solidFill>
                <a:latin typeface="IBM Plex Sans"/>
                <a:ea typeface="Arial" charset="0"/>
                <a:cs typeface="Arial" charset="0"/>
              </a:rPr>
              <a:t>Part Four – </a:t>
            </a:r>
            <a:r>
              <a:rPr lang="en-US" sz="1400" b="1" dirty="0">
                <a:solidFill>
                  <a:schemeClr val="accent4"/>
                </a:solidFill>
                <a:latin typeface="IBM Plex Sans"/>
                <a:ea typeface="Arial" charset="0"/>
                <a:cs typeface="Arial" charset="0"/>
              </a:rPr>
              <a:t>Lab			17</a:t>
            </a:r>
            <a:r>
              <a:rPr lang="en-US" sz="1400" dirty="0">
                <a:solidFill>
                  <a:schemeClr val="bg2"/>
                </a:solidFill>
                <a:latin typeface="IBM Plex Sans"/>
                <a:ea typeface="Arial" charset="0"/>
                <a:cs typeface="Arial" charset="0"/>
              </a:rPr>
              <a:t>	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2952176" algn="dec"/>
              </a:tabLst>
            </a:pPr>
            <a:endParaRPr lang="en-US" sz="1400" b="1" dirty="0">
              <a:solidFill>
                <a:schemeClr val="bg2"/>
              </a:solidFill>
              <a:latin typeface="IBM Plex Sans"/>
              <a:ea typeface="Arial" charset="0"/>
              <a:cs typeface="Arial" charset="0"/>
            </a:endParaRPr>
          </a:p>
          <a:p>
            <a:pPr fontAlgn="auto">
              <a:spcAft>
                <a:spcPts val="0"/>
              </a:spcAft>
              <a:buClrTx/>
              <a:buSzTx/>
              <a:tabLst>
                <a:tab pos="2952176" algn="dec"/>
              </a:tabLst>
            </a:pPr>
            <a:r>
              <a:rPr lang="en-US" sz="1400" b="1" dirty="0">
                <a:solidFill>
                  <a:schemeClr val="bg2"/>
                </a:solidFill>
                <a:latin typeface="IBM Plex Sans"/>
                <a:ea typeface="Arial" charset="0"/>
                <a:cs typeface="Arial" charset="0"/>
              </a:rPr>
              <a:t>Part Five – </a:t>
            </a:r>
            <a:r>
              <a:rPr lang="en-US" sz="1400" b="1" dirty="0">
                <a:solidFill>
                  <a:schemeClr val="accent4"/>
                </a:solidFill>
                <a:latin typeface="IBM Plex Sans"/>
                <a:ea typeface="Arial" charset="0"/>
                <a:cs typeface="Arial" charset="0"/>
              </a:rPr>
              <a:t>Conclusion			20</a:t>
            </a:r>
            <a:r>
              <a:rPr lang="en-US" sz="1400" b="1" dirty="0">
                <a:solidFill>
                  <a:schemeClr val="bg2"/>
                </a:solidFill>
                <a:latin typeface="IBM Plex Sans"/>
                <a:ea typeface="Arial" charset="0"/>
                <a:cs typeface="Arial" charset="0"/>
              </a:rPr>
              <a:t>	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2952176" algn="dec"/>
              </a:tabLst>
            </a:pPr>
            <a:r>
              <a:rPr lang="en-US" sz="14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Resources	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2952176" algn="dec"/>
              </a:tabLst>
            </a:pPr>
            <a:r>
              <a:rPr lang="en-US" sz="14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Q&amp;A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2952176" algn="dec"/>
              </a:tabLst>
            </a:pPr>
            <a:endParaRPr lang="en-US" sz="1049" b="1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fontAlgn="auto">
              <a:spcAft>
                <a:spcPts val="0"/>
              </a:spcAft>
              <a:buClrTx/>
              <a:buSzTx/>
              <a:tabLst>
                <a:tab pos="2952176" algn="dec"/>
              </a:tabLst>
            </a:pPr>
            <a:endParaRPr lang="en-US" sz="1049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1A0A1BF-2E9A-D54E-A8B6-3A08F2B11A36}"/>
              </a:ext>
            </a:extLst>
          </p:cNvPr>
          <p:cNvSpPr txBox="1">
            <a:spLocks/>
          </p:cNvSpPr>
          <p:nvPr/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0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3781"/>
            <a:ext cx="5476516" cy="82781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CORD-19</a:t>
            </a:r>
            <a:r>
              <a:rPr lang="en-US" dirty="0"/>
              <a:t> </a:t>
            </a:r>
            <a:endParaRPr lang="en-US" dirty="0">
              <a:solidFill>
                <a:srgbClr val="0F6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514127">
              <a:defRPr/>
            </a:pPr>
            <a:fld id="{59395FB3-9C97-154F-86B2-7E381B951268}" type="slidenum">
              <a:rPr lang="en-US">
                <a:latin typeface="IBM Plex Sans Light"/>
              </a:rPr>
              <a:pPr defTabSz="514127">
                <a:defRPr/>
              </a:pPr>
              <a:t>5</a:t>
            </a:fld>
            <a:endParaRPr lang="en-US" dirty="0">
              <a:latin typeface="IBM Plex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3E577E54-4EE1-5E46-8F30-7013ADEB4F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6480"/>
            <a:ext cx="6400800" cy="137160"/>
          </a:xfrm>
        </p:spPr>
        <p:txBody>
          <a:bodyPr/>
          <a:lstStyle/>
          <a:p>
            <a:r>
              <a:rPr lang="en-US" dirty="0"/>
              <a:t>IBM Data &amp; AI / April 16,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85527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3781"/>
            <a:ext cx="5476516" cy="827817"/>
          </a:xfrm>
        </p:spPr>
        <p:txBody>
          <a:bodyPr/>
          <a:lstStyle/>
          <a:p>
            <a:r>
              <a:rPr lang="en-US" dirty="0"/>
              <a:t>CORD-19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514127">
              <a:defRPr/>
            </a:pPr>
            <a:fld id="{59395FB3-9C97-154F-86B2-7E381B951268}" type="slidenum">
              <a:rPr lang="en-US">
                <a:latin typeface="IBM Plex Sans Light"/>
              </a:rPr>
              <a:pPr defTabSz="514127">
                <a:defRPr/>
              </a:pPr>
              <a:t>6</a:t>
            </a:fld>
            <a:endParaRPr lang="en-US" dirty="0">
              <a:latin typeface="IBM Plex Sans Ligh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956F18-6DC5-8945-B18A-22EC0B0650B6}"/>
              </a:ext>
            </a:extLst>
          </p:cNvPr>
          <p:cNvGrpSpPr/>
          <p:nvPr/>
        </p:nvGrpSpPr>
        <p:grpSpPr>
          <a:xfrm>
            <a:off x="2286000" y="1074351"/>
            <a:ext cx="4572000" cy="2994798"/>
            <a:chOff x="1133115" y="1367443"/>
            <a:chExt cx="4572000" cy="29947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3882EA-36CB-CD4F-B7EC-C69A02922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115" y="1367443"/>
              <a:ext cx="4572000" cy="9017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C6EDAE1-F38A-A241-9F4A-309AD0D03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3141" y="2269143"/>
              <a:ext cx="2511718" cy="2093098"/>
            </a:xfrm>
            <a:prstGeom prst="rect">
              <a:avLst/>
            </a:prstGeom>
          </p:spPr>
        </p:pic>
      </p:grpSp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797B77D2-76E0-C34D-B2F1-B9E80C4576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6480"/>
            <a:ext cx="6400800" cy="137160"/>
          </a:xfrm>
        </p:spPr>
        <p:txBody>
          <a:bodyPr/>
          <a:lstStyle/>
          <a:p>
            <a:r>
              <a:rPr lang="en-US" dirty="0"/>
              <a:t>IBM Data &amp; AI / April 16,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13905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3781"/>
            <a:ext cx="5476516" cy="827817"/>
          </a:xfrm>
        </p:spPr>
        <p:txBody>
          <a:bodyPr/>
          <a:lstStyle/>
          <a:p>
            <a:r>
              <a:rPr lang="en-US" dirty="0"/>
              <a:t>CORD-19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514127">
              <a:defRPr/>
            </a:pPr>
            <a:fld id="{59395FB3-9C97-154F-86B2-7E381B951268}" type="slidenum">
              <a:rPr lang="en-US">
                <a:latin typeface="IBM Plex Sans Light"/>
              </a:rPr>
              <a:pPr defTabSz="514127">
                <a:defRPr/>
              </a:pPr>
              <a:t>7</a:t>
            </a:fld>
            <a:endParaRPr lang="en-US" dirty="0">
              <a:latin typeface="IBM Plex Sans Light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DA4E9A-3218-FB4C-8AA0-03EE0D2D2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1" r="2386"/>
          <a:stretch/>
        </p:blipFill>
        <p:spPr>
          <a:xfrm>
            <a:off x="2669059" y="344022"/>
            <a:ext cx="3814120" cy="4455456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ECA387F2-6190-1F45-81D0-FB07034274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6480"/>
            <a:ext cx="6400800" cy="137160"/>
          </a:xfrm>
        </p:spPr>
        <p:txBody>
          <a:bodyPr/>
          <a:lstStyle/>
          <a:p>
            <a:r>
              <a:rPr lang="en-US" dirty="0"/>
              <a:t>IBM Data &amp; AI / April 16,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08230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3781"/>
            <a:ext cx="5476516" cy="82781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Hugging Face</a:t>
            </a:r>
            <a:endParaRPr lang="en-US" dirty="0">
              <a:solidFill>
                <a:srgbClr val="0F6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514127">
              <a:defRPr/>
            </a:pPr>
            <a:fld id="{59395FB3-9C97-154F-86B2-7E381B951268}" type="slidenum">
              <a:rPr lang="en-US">
                <a:latin typeface="IBM Plex Sans Light"/>
              </a:rPr>
              <a:pPr defTabSz="514127">
                <a:defRPr/>
              </a:pPr>
              <a:t>8</a:t>
            </a:fld>
            <a:endParaRPr lang="en-US" dirty="0">
              <a:latin typeface="IBM Plex Sans Light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C3CBB8F-FBA2-844F-8CC1-04F4194F0B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6480"/>
            <a:ext cx="6400800" cy="137160"/>
          </a:xfrm>
        </p:spPr>
        <p:txBody>
          <a:bodyPr/>
          <a:lstStyle/>
          <a:p>
            <a:r>
              <a:rPr lang="en-US" dirty="0"/>
              <a:t>IBM Data &amp; AI / April 16,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97885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457950" y="4233863"/>
            <a:ext cx="1371549" cy="12501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514350" rtl="0" eaLnBrk="1" latinLnBrk="0" hangingPunct="1">
              <a:defRPr sz="4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127"/>
            <a:fld id="{59395FB3-9C97-154F-86B2-7E381B951268}" type="slidenum">
              <a:rPr lang="en-US" smtClean="0"/>
              <a:pPr defTabSz="514127"/>
              <a:t>9</a:t>
            </a:fld>
            <a:endParaRPr lang="en-US" dirty="0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1A0A1BF-2E9A-D54E-A8B6-3A08F2B11A36}"/>
              </a:ext>
            </a:extLst>
          </p:cNvPr>
          <p:cNvSpPr txBox="1">
            <a:spLocks/>
          </p:cNvSpPr>
          <p:nvPr/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BE6F14-FF48-0F4F-A8AA-2E3F25371E4A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AADFC5C-7ABB-BB41-857D-76CB65EADC09}"/>
              </a:ext>
            </a:extLst>
          </p:cNvPr>
          <p:cNvGrpSpPr/>
          <p:nvPr/>
        </p:nvGrpSpPr>
        <p:grpSpPr>
          <a:xfrm>
            <a:off x="1107747" y="838547"/>
            <a:ext cx="6928507" cy="3466407"/>
            <a:chOff x="2082107" y="1056894"/>
            <a:chExt cx="6928507" cy="346640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708AD78-4ABA-384A-B57D-5A5F5CD214D6}"/>
                </a:ext>
              </a:extLst>
            </p:cNvPr>
            <p:cNvGrpSpPr/>
            <p:nvPr/>
          </p:nvGrpSpPr>
          <p:grpSpPr>
            <a:xfrm>
              <a:off x="2082107" y="1056894"/>
              <a:ext cx="3421748" cy="3466407"/>
              <a:chOff x="2082107" y="1056894"/>
              <a:chExt cx="3421748" cy="3466407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7CED759-3A35-DA4A-9894-54F874205F4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630297" y="1446257"/>
                <a:ext cx="943690" cy="4799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  <a:headEnd type="none" w="med" len="med"/>
                <a:tailEnd type="triangle"/>
              </a:ln>
              <a:effectLst/>
            </p:spPr>
          </p:cxnSp>
          <p:pic>
            <p:nvPicPr>
              <p:cNvPr id="22" name="Graphic 21" descr="Document">
                <a:extLst>
                  <a:ext uri="{FF2B5EF4-FFF2-40B4-BE49-F238E27FC236}">
                    <a16:creationId xmlns:a16="http://schemas.microsoft.com/office/drawing/2014/main" id="{2A07C010-CF42-AC45-8B44-9F72E83FC5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99102" y="2790097"/>
                <a:ext cx="482032" cy="548379"/>
              </a:xfrm>
              <a:prstGeom prst="rect">
                <a:avLst/>
              </a:prstGeom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20DCDD37-3DA1-6941-A0DD-35BFD35D637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630297" y="3064286"/>
                <a:ext cx="943690" cy="4799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  <a:headEnd type="none" w="med" len="med"/>
                <a:tailEnd type="triangle"/>
              </a:ln>
              <a:effectLst/>
            </p:spPr>
          </p:cxn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C652BCA-0B08-FB47-B6DE-898A4760F7C4}"/>
                  </a:ext>
                </a:extLst>
              </p:cNvPr>
              <p:cNvGrpSpPr/>
              <p:nvPr/>
            </p:nvGrpSpPr>
            <p:grpSpPr>
              <a:xfrm>
                <a:off x="2082107" y="1056894"/>
                <a:ext cx="3421748" cy="3466407"/>
                <a:chOff x="2690081" y="1223429"/>
                <a:chExt cx="5173628" cy="4607037"/>
              </a:xfrm>
            </p:grpSpPr>
            <p:pic>
              <p:nvPicPr>
                <p:cNvPr id="15" name="Graphic 14" descr="Document">
                  <a:extLst>
                    <a:ext uri="{FF2B5EF4-FFF2-40B4-BE49-F238E27FC236}">
                      <a16:creationId xmlns:a16="http://schemas.microsoft.com/office/drawing/2014/main" id="{D3C7D79F-542B-6A47-8BA3-60886913CB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313" y="4660982"/>
                  <a:ext cx="728825" cy="728825"/>
                </a:xfrm>
                <a:prstGeom prst="rect">
                  <a:avLst/>
                </a:prstGeom>
              </p:spPr>
            </p:pic>
            <p:pic>
              <p:nvPicPr>
                <p:cNvPr id="16" name="Graphic 15" descr="Document">
                  <a:extLst>
                    <a:ext uri="{FF2B5EF4-FFF2-40B4-BE49-F238E27FC236}">
                      <a16:creationId xmlns:a16="http://schemas.microsoft.com/office/drawing/2014/main" id="{6B2DF0FA-EE50-C94C-9A6E-D357F2F2AA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1477" y="2507106"/>
                  <a:ext cx="728825" cy="728824"/>
                </a:xfrm>
                <a:prstGeom prst="rect">
                  <a:avLst/>
                </a:prstGeom>
              </p:spPr>
            </p:pic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3FAD51EA-9B5B-FD4D-A79A-FB1AA3BDE8D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518935" y="2902727"/>
                  <a:ext cx="1426844" cy="637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2B869F6A-8D49-8149-84BC-83D83279BF4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518935" y="5025394"/>
                  <a:ext cx="1426844" cy="1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triangle"/>
                </a:ln>
                <a:effectLst/>
              </p:spPr>
            </p:cxnSp>
            <p:pic>
              <p:nvPicPr>
                <p:cNvPr id="20" name="Graphic 19" descr="Document">
                  <a:extLst>
                    <a:ext uri="{FF2B5EF4-FFF2-40B4-BE49-F238E27FC236}">
                      <a16:creationId xmlns:a16="http://schemas.microsoft.com/office/drawing/2014/main" id="{3EBCF5A6-39E9-F04A-B34E-B54425BB58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90081" y="1382948"/>
                  <a:ext cx="728825" cy="728825"/>
                </a:xfrm>
                <a:prstGeom prst="rect">
                  <a:avLst/>
                </a:prstGeom>
              </p:spPr>
            </p:pic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C167C63A-CE0F-BC4D-8B80-6285605DD378}"/>
                    </a:ext>
                  </a:extLst>
                </p:cNvPr>
                <p:cNvSpPr/>
                <p:nvPr/>
              </p:nvSpPr>
              <p:spPr bwMode="auto">
                <a:xfrm>
                  <a:off x="5045809" y="1223429"/>
                  <a:ext cx="2817900" cy="4607037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36000" tIns="36000" rIns="36000" bIns="360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1919"/>
                    </a:solidFill>
                    <a:effectLst/>
                    <a:uLnTx/>
                    <a:uFillTx/>
                    <a:latin typeface="HelvNeue Light for IBM" pitchFamily="34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F47497-8FF0-E54F-98EA-1520CDCD542E}"/>
                </a:ext>
              </a:extLst>
            </p:cNvPr>
            <p:cNvSpPr txBox="1"/>
            <p:nvPr/>
          </p:nvSpPr>
          <p:spPr>
            <a:xfrm>
              <a:off x="7061893" y="1176919"/>
              <a:ext cx="1948721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/>
                  </a:solidFill>
                </a:rPr>
                <a:t>Multiple Choice</a:t>
              </a:r>
              <a:endParaRPr lang="en-US" sz="800" dirty="0">
                <a:solidFill>
                  <a:schemeClr val="bg2"/>
                </a:solidFill>
              </a:endParaRPr>
            </a:p>
            <a:p>
              <a:endParaRPr lang="en-US" sz="800" dirty="0">
                <a:solidFill>
                  <a:schemeClr val="bg2"/>
                </a:solidFill>
              </a:endParaRPr>
            </a:p>
            <a:p>
              <a:endParaRPr lang="en-US" sz="1100" dirty="0">
                <a:solidFill>
                  <a:schemeClr val="bg2"/>
                </a:solidFill>
              </a:endParaRPr>
            </a:p>
            <a:p>
              <a:endParaRPr lang="en-US" sz="1100" dirty="0">
                <a:solidFill>
                  <a:schemeClr val="bg2"/>
                </a:solidFill>
              </a:endParaRPr>
            </a:p>
            <a:p>
              <a:r>
                <a:rPr lang="en-US" sz="1100" dirty="0">
                  <a:solidFill>
                    <a:schemeClr val="bg2"/>
                  </a:solidFill>
                </a:rPr>
                <a:t>Next Sentence Prediction</a:t>
              </a:r>
            </a:p>
            <a:p>
              <a:endParaRPr lang="en-US" sz="1100" dirty="0">
                <a:solidFill>
                  <a:schemeClr val="bg2"/>
                </a:solidFill>
              </a:endParaRPr>
            </a:p>
            <a:p>
              <a:endParaRPr lang="en-US" sz="1100" dirty="0">
                <a:solidFill>
                  <a:schemeClr val="bg2"/>
                </a:solidFill>
              </a:endParaRPr>
            </a:p>
            <a:p>
              <a:r>
                <a:rPr lang="en-US" sz="1100" dirty="0">
                  <a:solidFill>
                    <a:schemeClr val="bg2"/>
                  </a:solidFill>
                </a:rPr>
                <a:t>Sequence Classification</a:t>
              </a:r>
            </a:p>
            <a:p>
              <a:endParaRPr lang="en-US" sz="1100" dirty="0">
                <a:solidFill>
                  <a:schemeClr val="bg2"/>
                </a:solidFill>
              </a:endParaRPr>
            </a:p>
            <a:p>
              <a:endParaRPr lang="en-US" sz="1100" dirty="0">
                <a:solidFill>
                  <a:schemeClr val="bg2"/>
                </a:solidFill>
              </a:endParaRPr>
            </a:p>
            <a:p>
              <a:endParaRPr lang="en-US" sz="1100" dirty="0">
                <a:solidFill>
                  <a:schemeClr val="bg2"/>
                </a:solidFill>
              </a:endParaRPr>
            </a:p>
            <a:p>
              <a:r>
                <a:rPr lang="en-US" sz="1100" dirty="0">
                  <a:solidFill>
                    <a:schemeClr val="bg2"/>
                  </a:solidFill>
                </a:rPr>
                <a:t>Token Classification</a:t>
              </a:r>
            </a:p>
            <a:p>
              <a:endParaRPr lang="en-US" sz="800" dirty="0">
                <a:solidFill>
                  <a:schemeClr val="bg2"/>
                </a:solidFill>
              </a:endParaRPr>
            </a:p>
            <a:p>
              <a:endParaRPr lang="en-US" sz="1100" dirty="0">
                <a:solidFill>
                  <a:schemeClr val="bg2"/>
                </a:solidFill>
              </a:endParaRPr>
            </a:p>
            <a:p>
              <a:r>
                <a:rPr lang="en-US" sz="1100" dirty="0">
                  <a:solidFill>
                    <a:schemeClr val="bg2"/>
                  </a:solidFill>
                </a:rPr>
                <a:t>Question Answering</a:t>
              </a:r>
              <a:endParaRPr lang="en-US" sz="800" dirty="0">
                <a:solidFill>
                  <a:schemeClr val="bg2"/>
                </a:solidFill>
              </a:endParaRPr>
            </a:p>
            <a:p>
              <a:endParaRPr lang="en-US" sz="1100" dirty="0">
                <a:solidFill>
                  <a:schemeClr val="bg2"/>
                </a:solidFill>
              </a:endParaRPr>
            </a:p>
            <a:p>
              <a:endParaRPr lang="en-US" sz="800" dirty="0">
                <a:solidFill>
                  <a:schemeClr val="bg2"/>
                </a:solidFill>
              </a:endParaRPr>
            </a:p>
            <a:p>
              <a:endParaRPr lang="en-US" sz="1100" dirty="0">
                <a:solidFill>
                  <a:schemeClr val="bg2"/>
                </a:solidFill>
              </a:endParaRPr>
            </a:p>
            <a:p>
              <a:r>
                <a:rPr lang="en-US" sz="1100" dirty="0">
                  <a:solidFill>
                    <a:schemeClr val="bg2"/>
                  </a:solidFill>
                </a:rPr>
                <a:t>Text Generation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EEB44EE-5344-6245-94E6-34641581C8F3}"/>
                </a:ext>
              </a:extLst>
            </p:cNvPr>
            <p:cNvGrpSpPr/>
            <p:nvPr/>
          </p:nvGrpSpPr>
          <p:grpSpPr>
            <a:xfrm>
              <a:off x="5503854" y="1316736"/>
              <a:ext cx="1558039" cy="2861004"/>
              <a:chOff x="5503854" y="1316736"/>
              <a:chExt cx="1558039" cy="2861004"/>
            </a:xfrm>
          </p:grpSpPr>
          <p:cxnSp>
            <p:nvCxnSpPr>
              <p:cNvPr id="31" name="Curved Connector 30">
                <a:extLst>
                  <a:ext uri="{FF2B5EF4-FFF2-40B4-BE49-F238E27FC236}">
                    <a16:creationId xmlns:a16="http://schemas.microsoft.com/office/drawing/2014/main" id="{1271D9E6-0C35-8A43-B54B-5D48E9B88CAE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 flipV="1">
                <a:off x="5503855" y="1316736"/>
                <a:ext cx="1541043" cy="147336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urved Connector 36">
                <a:extLst>
                  <a:ext uri="{FF2B5EF4-FFF2-40B4-BE49-F238E27FC236}">
                    <a16:creationId xmlns:a16="http://schemas.microsoft.com/office/drawing/2014/main" id="{F5CC13BE-E267-EE46-8F32-408A45C507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3854" y="2787890"/>
                <a:ext cx="1541043" cy="13898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urved Connector 39">
                <a:extLst>
                  <a:ext uri="{FF2B5EF4-FFF2-40B4-BE49-F238E27FC236}">
                    <a16:creationId xmlns:a16="http://schemas.microsoft.com/office/drawing/2014/main" id="{D530418E-6C86-D748-8E85-807F0B7550AE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 flipV="1">
                <a:off x="5503855" y="1917240"/>
                <a:ext cx="1541042" cy="87285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>
                <a:extLst>
                  <a:ext uri="{FF2B5EF4-FFF2-40B4-BE49-F238E27FC236}">
                    <a16:creationId xmlns:a16="http://schemas.microsoft.com/office/drawing/2014/main" id="{39B68724-8D9A-5E4F-A5B1-EE1E280BB45B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>
                <a:off x="5503855" y="2790098"/>
                <a:ext cx="1558038" cy="78104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urved Connector 45">
                <a:extLst>
                  <a:ext uri="{FF2B5EF4-FFF2-40B4-BE49-F238E27FC236}">
                    <a16:creationId xmlns:a16="http://schemas.microsoft.com/office/drawing/2014/main" id="{E44F5B46-B87F-9F43-81CB-CC88A107CC16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>
                <a:off x="5503855" y="2790098"/>
                <a:ext cx="1558038" cy="32384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urved Connector 48">
                <a:extLst>
                  <a:ext uri="{FF2B5EF4-FFF2-40B4-BE49-F238E27FC236}">
                    <a16:creationId xmlns:a16="http://schemas.microsoft.com/office/drawing/2014/main" id="{49161013-C4DF-CB4E-ACD0-077F42A6FE66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 flipV="1">
                <a:off x="5503855" y="2442329"/>
                <a:ext cx="1541042" cy="34776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Title 1">
            <a:extLst>
              <a:ext uri="{FF2B5EF4-FFF2-40B4-BE49-F238E27FC236}">
                <a16:creationId xmlns:a16="http://schemas.microsoft.com/office/drawing/2014/main" id="{834C8441-5917-0E4C-8D3D-8E33DB1878BA}"/>
              </a:ext>
            </a:extLst>
          </p:cNvPr>
          <p:cNvSpPr txBox="1">
            <a:spLocks/>
          </p:cNvSpPr>
          <p:nvPr/>
        </p:nvSpPr>
        <p:spPr>
          <a:xfrm>
            <a:off x="3288179" y="2416881"/>
            <a:ext cx="618920" cy="30532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dirty="0">
                <a:solidFill>
                  <a:schemeClr val="accent4"/>
                </a:solidFill>
              </a:rPr>
              <a:t>NLP</a:t>
            </a:r>
          </a:p>
        </p:txBody>
      </p:sp>
      <p:sp>
        <p:nvSpPr>
          <p:cNvPr id="27" name="Footer Placeholder 1">
            <a:extLst>
              <a:ext uri="{FF2B5EF4-FFF2-40B4-BE49-F238E27FC236}">
                <a16:creationId xmlns:a16="http://schemas.microsoft.com/office/drawing/2014/main" id="{73BBA826-F2A0-8448-888C-56C22B9A34ED}"/>
              </a:ext>
            </a:extLst>
          </p:cNvPr>
          <p:cNvSpPr txBox="1">
            <a:spLocks/>
          </p:cNvSpPr>
          <p:nvPr/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IBM Data &amp; AI / April 16,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952980"/>
      </p:ext>
    </p:extLst>
  </p:cSld>
  <p:clrMapOvr>
    <a:masterClrMapping/>
  </p:clrMapOvr>
</p:sld>
</file>

<file path=ppt/theme/theme1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AF1C2765-009A-4249-AB0D-41CA8D127B1B}"/>
    </a:ext>
  </a:extLst>
</a:theme>
</file>

<file path=ppt/theme/theme2.xml><?xml version="1.0" encoding="utf-8"?>
<a:theme xmlns:a="http://schemas.openxmlformats.org/drawingml/2006/main" name="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3.xml><?xml version="1.0" encoding="utf-8"?>
<a:theme xmlns:a="http://schemas.openxmlformats.org/drawing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A8587DCB-7882-294F-8C8E-6550B44EA563}"/>
    </a:ext>
  </a:extLst>
</a:theme>
</file>

<file path=ppt/theme/theme4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A022B6EB-307D-AB45-ACB7-EBB7A58A12E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blk_background_2017</Template>
  <TotalTime>89760</TotalTime>
  <Words>988</Words>
  <Application>Microsoft Macintosh PowerPoint</Application>
  <PresentationFormat>On-screen Show (16:9)</PresentationFormat>
  <Paragraphs>177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HelvNeue Light for IBM</vt:lpstr>
      <vt:lpstr>IBM Plex Sans</vt:lpstr>
      <vt:lpstr>IBM Plex Sans Light</vt:lpstr>
      <vt:lpstr>Wingdings</vt:lpstr>
      <vt:lpstr>blk_background_2017</vt:lpstr>
      <vt:lpstr>dk_blu_background_2017</vt:lpstr>
      <vt:lpstr>gry_background_2017</vt:lpstr>
      <vt:lpstr>wht_background_2017</vt:lpstr>
      <vt:lpstr>PowerPoint Presentation</vt:lpstr>
      <vt:lpstr>Before we start… </vt:lpstr>
      <vt:lpstr>Google Colab </vt:lpstr>
      <vt:lpstr>Agenda</vt:lpstr>
      <vt:lpstr>CORD-19 </vt:lpstr>
      <vt:lpstr>CORD-19 </vt:lpstr>
      <vt:lpstr>CORD-19 </vt:lpstr>
      <vt:lpstr>Hugging Face</vt:lpstr>
      <vt:lpstr>NLP</vt:lpstr>
      <vt:lpstr>Transformers the library</vt:lpstr>
      <vt:lpstr>Transformers the models </vt:lpstr>
      <vt:lpstr>Transformers Resources  </vt:lpstr>
      <vt:lpstr>Self attention and multiheaded attention</vt:lpstr>
      <vt:lpstr>Transformers Results</vt:lpstr>
      <vt:lpstr>Transformers Results</vt:lpstr>
      <vt:lpstr>Transformers Results</vt:lpstr>
      <vt:lpstr>Lab </vt:lpstr>
      <vt:lpstr>Acknowledgements</vt:lpstr>
      <vt:lpstr>Disclaimer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presentation  template three line maximum — First Lastname Job Title</dc:title>
  <dc:subject/>
  <dc:creator>Microsoft Office User</dc:creator>
  <cp:keywords/>
  <dc:description/>
  <cp:lastModifiedBy>NICK ACOSTA</cp:lastModifiedBy>
  <cp:revision>347</cp:revision>
  <dcterms:created xsi:type="dcterms:W3CDTF">2019-06-14T15:17:42Z</dcterms:created>
  <dcterms:modified xsi:type="dcterms:W3CDTF">2020-04-16T16:43:01Z</dcterms:modified>
  <cp:category/>
</cp:coreProperties>
</file>